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3" roundtripDataSignature="AMtx7mgJUwFrlnHFXDTHz4GCPp4rImHw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069166E-94D1-46BF-8738-C7AF37F46CFA}">
  <a:tblStyle styleId="{5069166E-94D1-46BF-8738-C7AF37F46C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F824361-A155-43FE-A1B2-04C0FB036554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customschemas.google.com/relationships/presentationmetadata" Target="metadata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054e18535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054e18535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054e18535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0504761c68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0504761c68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20504761c68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0504761c68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0504761c68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20504761c68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0807001c2a_0_5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0807001c2a_0_5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20807001c2a_0_5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08542a34f6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08542a34f6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208542a34f6_0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20811c78a6f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20811c78a6f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g20811c78a6f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0504761c68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0504761c68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 new way of executing the MatMul</a:t>
            </a:r>
            <a:endParaRPr/>
          </a:p>
        </p:txBody>
      </p:sp>
      <p:sp>
        <p:nvSpPr>
          <p:cNvPr id="714" name="Google Shape;714;g20504761c68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054e185355_0_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2054e185355_0_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g2054e185355_0_4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2054e185355_0_5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2054e185355_0_5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g2054e185355_0_5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2054e185355_0_6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2054e185355_0_6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g2054e185355_0_6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0504761c68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0504761c68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0504761c68_0_1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2054e185355_0_6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2054e185355_0_6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g2054e185355_0_6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2054e185355_0_6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2054e185355_0_6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g2054e185355_0_6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20703228309_0_9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20703228309_0_9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g20703228309_0_9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20504761c68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20504761c68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 support 1: bc_buffer</a:t>
            </a:r>
            <a:endParaRPr/>
          </a:p>
        </p:txBody>
      </p:sp>
      <p:sp>
        <p:nvSpPr>
          <p:cNvPr id="1709" name="Google Shape;1709;g20504761c68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3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20504761c68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5" name="Google Shape;1755;g20504761c68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 support 2: broadcast path</a:t>
            </a:r>
            <a:endParaRPr/>
          </a:p>
        </p:txBody>
      </p:sp>
      <p:sp>
        <p:nvSpPr>
          <p:cNvPr id="1756" name="Google Shape;1756;g20504761c68_0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2054e185355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2054e185355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g2054e185355_0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20811c78a6f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0" name="Google Shape;1850;g20811c78a6f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g20811c78a6f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0504761c68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g20504761c68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 Improvement 1</a:t>
            </a:r>
            <a:br>
              <a:rPr lang="en-US"/>
            </a:br>
            <a:r>
              <a:rPr lang="en-US"/>
              <a:t>Each kernel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MatMul</a:t>
            </a:r>
            <a:endParaRPr/>
          </a:p>
        </p:txBody>
      </p:sp>
      <p:sp>
        <p:nvSpPr>
          <p:cNvPr id="1860" name="Google Shape;1860;g20504761c68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g20811c78a6f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7" name="Google Shape;1887;g20811c78a6f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 Improvement 1</a:t>
            </a:r>
            <a:br>
              <a:rPr lang="en-US"/>
            </a:br>
            <a:r>
              <a:rPr lang="en-US"/>
              <a:t>Each kernel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MatMul</a:t>
            </a:r>
            <a:endParaRPr/>
          </a:p>
        </p:txBody>
      </p:sp>
      <p:sp>
        <p:nvSpPr>
          <p:cNvPr id="1888" name="Google Shape;1888;g20811c78a6f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2055c2cc230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2055c2cc230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g2055c2cc230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0504761c68_0_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0504761c68_0_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0504761c68_0_2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20504761c68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20504761c68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Floorplan optimization, flat mode</a:t>
            </a:r>
            <a:endParaRPr/>
          </a:p>
        </p:txBody>
      </p:sp>
      <p:sp>
        <p:nvSpPr>
          <p:cNvPr id="1947" name="Google Shape;1947;g20504761c68_0_1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20703228309_0_1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20703228309_0_1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Backend</a:t>
            </a:r>
            <a:br>
              <a:rPr lang="en-US"/>
            </a:br>
            <a:r>
              <a:rPr lang="en-US"/>
              <a:t>TC: 1GHz, WC: </a:t>
            </a:r>
            <a:br>
              <a:rPr lang="en-US"/>
            </a:br>
            <a:r>
              <a:rPr lang="en-US"/>
              <a:t>Area</a:t>
            </a:r>
            <a:endParaRPr/>
          </a:p>
        </p:txBody>
      </p:sp>
      <p:sp>
        <p:nvSpPr>
          <p:cNvPr id="1980" name="Google Shape;1980;g20703228309_0_1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20504761c68_0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20504761c68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g20504761c68_0_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20811c78a6f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6" name="Google Shape;2016;g20811c78a6f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</a:t>
            </a:r>
            <a:br>
              <a:rPr lang="en-US"/>
            </a:br>
            <a:r>
              <a:rPr lang="en-US"/>
              <a:t>Estimation Transformer</a:t>
            </a:r>
            <a:br>
              <a:rPr lang="en-US"/>
            </a:br>
            <a:r>
              <a:rPr lang="en-US"/>
              <a:t>FLOPS/W different MatMul</a:t>
            </a:r>
            <a:endParaRPr/>
          </a:p>
        </p:txBody>
      </p:sp>
      <p:sp>
        <p:nvSpPr>
          <p:cNvPr id="2017" name="Google Shape;2017;g20811c78a6f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20504761c68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20504761c68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br>
              <a:rPr lang="en-US"/>
            </a:br>
            <a:r>
              <a:rPr lang="en-US"/>
              <a:t>Future Work</a:t>
            </a:r>
            <a:endParaRPr/>
          </a:p>
        </p:txBody>
      </p:sp>
      <p:sp>
        <p:nvSpPr>
          <p:cNvPr id="2027" name="Google Shape;2027;g20504761c68_0_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2055c2cc230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2055c2cc230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g2055c2cc230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2055c2cc230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8" name="Google Shape;2048;g2055c2cc230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g2055c2cc230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20811c78a6f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20811c78a6f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g20811c78a6f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206bb7b8e1e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9" name="Google Shape;2079;g206bb7b8e1e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0" name="Google Shape;2080;g206bb7b8e1e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20504761c68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20504761c68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g20504761c68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6bb7b8e1e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06bb7b8e1e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206bb7b8e1e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g20504761c68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5" name="Google Shape;2105;g20504761c68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g20504761c68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g20504761c68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5" name="Google Shape;2145;g20504761c68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Backend</a:t>
            </a:r>
            <a:br>
              <a:rPr lang="en-US"/>
            </a:br>
            <a:r>
              <a:rPr lang="en-US"/>
              <a:t>TC: 1GHz, WC: </a:t>
            </a:r>
            <a:br>
              <a:rPr lang="en-US"/>
            </a:br>
            <a:r>
              <a:rPr lang="en-US"/>
              <a:t>Area</a:t>
            </a:r>
            <a:endParaRPr/>
          </a:p>
        </p:txBody>
      </p:sp>
      <p:sp>
        <p:nvSpPr>
          <p:cNvPr id="2146" name="Google Shape;2146;g20504761c68_0_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20703228309_0_1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" name="Google Shape;2155;g20703228309_0_1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</a:t>
            </a:r>
            <a:br>
              <a:rPr lang="en-US"/>
            </a:br>
            <a:r>
              <a:rPr lang="en-US"/>
              <a:t>Estimation Transformer</a:t>
            </a:r>
            <a:br>
              <a:rPr lang="en-US"/>
            </a:br>
            <a:r>
              <a:rPr lang="en-US"/>
              <a:t>FLOPS/W different MatMul</a:t>
            </a:r>
            <a:endParaRPr/>
          </a:p>
        </p:txBody>
      </p:sp>
      <p:sp>
        <p:nvSpPr>
          <p:cNvPr id="2156" name="Google Shape;2156;g20703228309_0_11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20703228309_0_14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20703228309_0_14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g20703228309_0_14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20703228309_0_14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20703228309_0_14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g20703228309_0_14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g20811c78a6f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5" name="Google Shape;2205;g20811c78a6f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Power</a:t>
            </a:r>
            <a:br>
              <a:rPr lang="en-US"/>
            </a:br>
            <a:r>
              <a:rPr lang="en-US"/>
              <a:t>Estimation Transformer</a:t>
            </a:r>
            <a:br>
              <a:rPr lang="en-US"/>
            </a:br>
            <a:r>
              <a:rPr lang="en-US"/>
              <a:t>FLOPS/W different MatMul</a:t>
            </a:r>
            <a:endParaRPr/>
          </a:p>
        </p:txBody>
      </p:sp>
      <p:sp>
        <p:nvSpPr>
          <p:cNvPr id="2206" name="Google Shape;2206;g20811c78a6f_1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20811c78a6f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20811c78a6f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g20811c78a6f_0_1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807001c2a_0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0807001c2a_0_2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0807001c2a_0_2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0504761c68_0_3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0504761c68_0_3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一个简短的向量处理器以及Ara的介绍</a:t>
            </a:r>
            <a:endParaRPr/>
          </a:p>
        </p:txBody>
      </p:sp>
      <p:sp>
        <p:nvSpPr>
          <p:cNvPr id="241" name="Google Shape;241;g20504761c68_0_3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0504761c68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0504761c68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Transformer模型结构大致的介绍</a:t>
            </a:r>
            <a:endParaRPr/>
          </a:p>
        </p:txBody>
      </p:sp>
      <p:sp>
        <p:nvSpPr>
          <p:cNvPr id="268" name="Google Shape;268;g20504761c68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0811c78a6f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0811c78a6f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20811c78a6f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0504761c68_0_4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0504761c68_0_4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0504761c68_0_4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01">
  <p:cSld name="Titelfolie 0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/>
          <p:nvPr>
            <p:ph idx="2" type="pic"/>
          </p:nvPr>
        </p:nvSpPr>
        <p:spPr>
          <a:xfrm>
            <a:off x="731838" y="1016000"/>
            <a:ext cx="10728325" cy="52560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31"/>
          <p:cNvSpPr txBox="1"/>
          <p:nvPr>
            <p:ph type="ctrTitle"/>
          </p:nvPr>
        </p:nvSpPr>
        <p:spPr>
          <a:xfrm>
            <a:off x="0" y="2233538"/>
            <a:ext cx="5904000" cy="331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1080000" spcFirstLastPara="1" rIns="0" wrap="square" tIns="252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" name="Google Shape;1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8" y="360538"/>
            <a:ext cx="1765565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1"/>
          <p:cNvSpPr/>
          <p:nvPr>
            <p:ph idx="3" type="pic"/>
          </p:nvPr>
        </p:nvSpPr>
        <p:spPr>
          <a:xfrm>
            <a:off x="10200163" y="6489088"/>
            <a:ext cx="1260000" cy="1800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1"/>
          <p:cNvSpPr txBox="1"/>
          <p:nvPr>
            <p:ph idx="1" type="body"/>
          </p:nvPr>
        </p:nvSpPr>
        <p:spPr>
          <a:xfrm>
            <a:off x="1078516" y="3860494"/>
            <a:ext cx="4680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1"/>
          <p:cNvSpPr txBox="1"/>
          <p:nvPr>
            <p:ph idx="4" type="body"/>
          </p:nvPr>
        </p:nvSpPr>
        <p:spPr>
          <a:xfrm>
            <a:off x="9696449" y="316800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None/>
              <a:defRPr sz="1150"/>
            </a:lvl1pPr>
            <a:lvl2pPr indent="-301625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2pPr>
            <a:lvl3pPr indent="-3016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3pPr>
            <a:lvl4pPr indent="-301625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4pPr>
            <a:lvl5pPr indent="-30162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orient="horz" pos="640">
          <p15:clr>
            <a:srgbClr val="FBAE40"/>
          </p15:clr>
        </p15:guide>
        <p15:guide id="3" orient="horz" pos="3952">
          <p15:clr>
            <a:srgbClr val="FBAE40"/>
          </p15:clr>
        </p15:guide>
        <p15:guide id="4" pos="610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04 – Uni Zürich">
  <p:cSld name="Titelfolie 04 – Uni Zürich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0"/>
          <p:cNvSpPr/>
          <p:nvPr>
            <p:ph idx="2" type="pic"/>
          </p:nvPr>
        </p:nvSpPr>
        <p:spPr>
          <a:xfrm>
            <a:off x="731838" y="1016000"/>
            <a:ext cx="10728325" cy="52560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40"/>
          <p:cNvSpPr txBox="1"/>
          <p:nvPr>
            <p:ph type="ctrTitle"/>
          </p:nvPr>
        </p:nvSpPr>
        <p:spPr>
          <a:xfrm>
            <a:off x="0" y="2233538"/>
            <a:ext cx="5904000" cy="331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1080000" spcFirstLastPara="1" rIns="0" wrap="square" tIns="252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7" name="Google Shape;8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672" y="228020"/>
            <a:ext cx="3679200" cy="55250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0"/>
          <p:cNvSpPr txBox="1"/>
          <p:nvPr>
            <p:ph idx="1" type="body"/>
          </p:nvPr>
        </p:nvSpPr>
        <p:spPr>
          <a:xfrm>
            <a:off x="1078516" y="3860495"/>
            <a:ext cx="4680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40"/>
          <p:cNvSpPr/>
          <p:nvPr>
            <p:ph idx="3" type="pic"/>
          </p:nvPr>
        </p:nvSpPr>
        <p:spPr>
          <a:xfrm>
            <a:off x="10200163" y="6489088"/>
            <a:ext cx="1260000" cy="1800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40"/>
          <p:cNvSpPr txBox="1"/>
          <p:nvPr>
            <p:ph idx="4" type="body"/>
          </p:nvPr>
        </p:nvSpPr>
        <p:spPr>
          <a:xfrm>
            <a:off x="9696449" y="316800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None/>
              <a:defRPr sz="1150"/>
            </a:lvl1pPr>
            <a:lvl2pPr indent="-301625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2pPr>
            <a:lvl3pPr indent="-3016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3pPr>
            <a:lvl4pPr indent="-301625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4pPr>
            <a:lvl5pPr indent="-30162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40">
          <p15:clr>
            <a:srgbClr val="FBAE40"/>
          </p15:clr>
        </p15:guide>
        <p15:guide id="2" orient="horz" pos="39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ischenslide">
  <p:cSld name="Zwischenslide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1"/>
          <p:cNvSpPr txBox="1"/>
          <p:nvPr>
            <p:ph type="title"/>
          </p:nvPr>
        </p:nvSpPr>
        <p:spPr>
          <a:xfrm>
            <a:off x="731837" y="2224781"/>
            <a:ext cx="10728325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1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1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1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6" name="Google Shape;96;p41"/>
          <p:cNvGrpSpPr/>
          <p:nvPr/>
        </p:nvGrpSpPr>
        <p:grpSpPr>
          <a:xfrm>
            <a:off x="731837" y="6507088"/>
            <a:ext cx="978437" cy="159062"/>
            <a:chOff x="731837" y="6507088"/>
            <a:chExt cx="978437" cy="159062"/>
          </a:xfrm>
        </p:grpSpPr>
        <p:grpSp>
          <p:nvGrpSpPr>
            <p:cNvPr id="97" name="Google Shape;97;p41"/>
            <p:cNvGrpSpPr/>
            <p:nvPr/>
          </p:nvGrpSpPr>
          <p:grpSpPr>
            <a:xfrm>
              <a:off x="1266489" y="6555186"/>
              <a:ext cx="197463" cy="110964"/>
              <a:chOff x="1266489" y="6555186"/>
              <a:chExt cx="197463" cy="110964"/>
            </a:xfrm>
          </p:grpSpPr>
          <p:sp>
            <p:nvSpPr>
              <p:cNvPr id="98" name="Google Shape;98;p41"/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rect b="b" l="l" r="r" t="t"/>
                <a:pathLst>
                  <a:path extrusionOk="0" h="109216" w="95902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41"/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rect b="b" l="l" r="r" t="t"/>
                <a:pathLst>
                  <a:path extrusionOk="0" h="109664" w="87480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0" name="Google Shape;100;p41"/>
            <p:cNvSpPr/>
            <p:nvPr/>
          </p:nvSpPr>
          <p:spPr>
            <a:xfrm>
              <a:off x="1159517" y="6556560"/>
              <a:ext cx="96452" cy="108166"/>
            </a:xfrm>
            <a:custGeom>
              <a:rect b="b" l="l" r="r" t="t"/>
              <a:pathLst>
                <a:path extrusionOk="0" h="108166" w="96452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1"/>
            <p:cNvSpPr/>
            <p:nvPr/>
          </p:nvSpPr>
          <p:spPr>
            <a:xfrm>
              <a:off x="1466445" y="6556560"/>
              <a:ext cx="37259" cy="108166"/>
            </a:xfrm>
            <a:custGeom>
              <a:rect b="b" l="l" r="r" t="t"/>
              <a:pathLst>
                <a:path extrusionOk="0" h="108166" w="37259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" name="Google Shape;102;p41"/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</p:grpSpPr>
          <p:sp>
            <p:nvSpPr>
              <p:cNvPr id="103" name="Google Shape;103;p41"/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rect b="b" l="l" r="r" t="t"/>
                <a:pathLst>
                  <a:path extrusionOk="0" h="157638" w="96160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41"/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rect b="b" l="l" r="r" t="t"/>
                <a:pathLst>
                  <a:path extrusionOk="0" h="110951" w="87882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" name="Google Shape;105;p41"/>
            <p:cNvSpPr/>
            <p:nvPr/>
          </p:nvSpPr>
          <p:spPr>
            <a:xfrm>
              <a:off x="1493985" y="6507088"/>
              <a:ext cx="19689" cy="19689"/>
            </a:xfrm>
            <a:custGeom>
              <a:rect b="b" l="l" r="r" t="t"/>
              <a:pathLst>
                <a:path extrusionOk="0" h="19689" w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1"/>
            <p:cNvSpPr/>
            <p:nvPr/>
          </p:nvSpPr>
          <p:spPr>
            <a:xfrm>
              <a:off x="1340708" y="6507088"/>
              <a:ext cx="19689" cy="19689"/>
            </a:xfrm>
            <a:custGeom>
              <a:rect b="b" l="l" r="r" t="t"/>
              <a:pathLst>
                <a:path extrusionOk="0" h="19689" w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1"/>
            <p:cNvSpPr/>
            <p:nvPr/>
          </p:nvSpPr>
          <p:spPr>
            <a:xfrm>
              <a:off x="1298712" y="6507088"/>
              <a:ext cx="19689" cy="19689"/>
            </a:xfrm>
            <a:custGeom>
              <a:rect b="b" l="l" r="r" t="t"/>
              <a:pathLst>
                <a:path extrusionOk="0" h="19689" w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1"/>
            <p:cNvSpPr/>
            <p:nvPr/>
          </p:nvSpPr>
          <p:spPr>
            <a:xfrm>
              <a:off x="731837" y="6507088"/>
              <a:ext cx="417960" cy="157638"/>
            </a:xfrm>
            <a:custGeom>
              <a:rect b="b" l="l" r="r" t="t"/>
              <a:pathLst>
                <a:path extrusionOk="0" h="157638" w="417960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Bild">
  <p:cSld name="Inhalt Bild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2"/>
          <p:cNvSpPr txBox="1"/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2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42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2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2"/>
          <p:cNvSpPr/>
          <p:nvPr>
            <p:ph idx="2" type="pic"/>
          </p:nvPr>
        </p:nvSpPr>
        <p:spPr>
          <a:xfrm>
            <a:off x="731837" y="1412874"/>
            <a:ext cx="10728000" cy="486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full page">
  <p:cSld name="Bild full pag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3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3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43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0" name="Google Shape;12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3"/>
          <p:cNvSpPr/>
          <p:nvPr>
            <p:ph idx="2" type="pic"/>
          </p:nvPr>
        </p:nvSpPr>
        <p:spPr>
          <a:xfrm>
            <a:off x="731837" y="260350"/>
            <a:ext cx="10728000" cy="601252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zwei Spalten">
  <p:cSld name="Inhalt zwei Spalte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4"/>
          <p:cNvSpPr txBox="1"/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44"/>
          <p:cNvSpPr txBox="1"/>
          <p:nvPr>
            <p:ph idx="1" type="body"/>
          </p:nvPr>
        </p:nvSpPr>
        <p:spPr>
          <a:xfrm>
            <a:off x="6204163" y="1412875"/>
            <a:ext cx="5256000" cy="48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44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4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4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8" name="Google Shape;12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4"/>
          <p:cNvSpPr/>
          <p:nvPr>
            <p:ph idx="2" type="pic"/>
          </p:nvPr>
        </p:nvSpPr>
        <p:spPr>
          <a:xfrm>
            <a:off x="731838" y="1412875"/>
            <a:ext cx="5040000" cy="486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Tabelle">
  <p:cSld name="Inhalt Tabell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5"/>
          <p:cNvSpPr txBox="1"/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5"/>
          <p:cNvSpPr txBox="1"/>
          <p:nvPr>
            <p:ph idx="1" type="body"/>
          </p:nvPr>
        </p:nvSpPr>
        <p:spPr>
          <a:xfrm>
            <a:off x="731837" y="1412875"/>
            <a:ext cx="10728325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45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5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5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6" name="Google Shape;136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lussfolie">
  <p:cSld name="Schlussfolie"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6"/>
          <p:cNvSpPr txBox="1"/>
          <p:nvPr>
            <p:ph idx="1" type="body"/>
          </p:nvPr>
        </p:nvSpPr>
        <p:spPr>
          <a:xfrm>
            <a:off x="731837" y="2135492"/>
            <a:ext cx="10728325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46"/>
          <p:cNvSpPr/>
          <p:nvPr>
            <p:ph idx="2" type="pic"/>
          </p:nvPr>
        </p:nvSpPr>
        <p:spPr>
          <a:xfrm>
            <a:off x="10200163" y="6489088"/>
            <a:ext cx="1260000" cy="180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0" name="Google Shape;140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8" y="360538"/>
            <a:ext cx="1765565" cy="2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698">
          <p15:clr>
            <a:srgbClr val="FBAE40"/>
          </p15:clr>
        </p15:guide>
        <p15:guide id="2" orient="horz" pos="640">
          <p15:clr>
            <a:srgbClr val="FBAE40"/>
          </p15:clr>
        </p15:guide>
        <p15:guide id="3" orient="horz" pos="39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0504761c68_0_67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g20504761c68_0_67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indent="-342900" lvl="2" marL="1371600" rtl="0"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g20504761c68_0_67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2"/>
          <p:cNvSpPr txBox="1"/>
          <p:nvPr>
            <p:ph idx="1" type="body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2"/>
          <p:cNvSpPr txBox="1"/>
          <p:nvPr>
            <p:ph idx="11" type="ftr"/>
          </p:nvPr>
        </p:nvSpPr>
        <p:spPr>
          <a:xfrm>
            <a:off x="2171700" y="6522444"/>
            <a:ext cx="72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2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">
  <p:cSld name="Inhal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3"/>
          <p:cNvSpPr txBox="1"/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3"/>
          <p:cNvSpPr txBox="1"/>
          <p:nvPr>
            <p:ph idx="1" type="body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3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3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3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" name="Google Shape;3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2 Bilder">
  <p:cSld name="Inhalt 2 Bil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4"/>
          <p:cNvSpPr txBox="1"/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4"/>
          <p:cNvSpPr txBox="1"/>
          <p:nvPr>
            <p:ph idx="1" type="body"/>
          </p:nvPr>
        </p:nvSpPr>
        <p:spPr>
          <a:xfrm>
            <a:off x="731836" y="5121800"/>
            <a:ext cx="5255999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4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4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4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" name="Google Shape;4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34"/>
          <p:cNvSpPr/>
          <p:nvPr>
            <p:ph idx="2" type="pic"/>
          </p:nvPr>
        </p:nvSpPr>
        <p:spPr>
          <a:xfrm>
            <a:off x="731838" y="1412875"/>
            <a:ext cx="5256000" cy="34200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34"/>
          <p:cNvSpPr/>
          <p:nvPr>
            <p:ph idx="3" type="pic"/>
          </p:nvPr>
        </p:nvSpPr>
        <p:spPr>
          <a:xfrm>
            <a:off x="6204162" y="1412875"/>
            <a:ext cx="5256000" cy="34200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34"/>
          <p:cNvSpPr txBox="1"/>
          <p:nvPr>
            <p:ph idx="4" type="body"/>
          </p:nvPr>
        </p:nvSpPr>
        <p:spPr>
          <a:xfrm>
            <a:off x="6204162" y="5121800"/>
            <a:ext cx="5256001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3 Bilder">
  <p:cSld name="Inhalt 3 Bil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5"/>
          <p:cNvSpPr txBox="1"/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5"/>
          <p:cNvSpPr txBox="1"/>
          <p:nvPr>
            <p:ph idx="1" type="body"/>
          </p:nvPr>
        </p:nvSpPr>
        <p:spPr>
          <a:xfrm>
            <a:off x="731836" y="4166439"/>
            <a:ext cx="10728327" cy="2124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5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5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5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" name="Google Shape;5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5"/>
          <p:cNvSpPr/>
          <p:nvPr>
            <p:ph idx="2" type="pic"/>
          </p:nvPr>
        </p:nvSpPr>
        <p:spPr>
          <a:xfrm>
            <a:off x="731838" y="1412875"/>
            <a:ext cx="3420000" cy="24840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35"/>
          <p:cNvSpPr/>
          <p:nvPr>
            <p:ph idx="3" type="pic"/>
          </p:nvPr>
        </p:nvSpPr>
        <p:spPr>
          <a:xfrm>
            <a:off x="8040162" y="1414800"/>
            <a:ext cx="3420000" cy="24840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35"/>
          <p:cNvSpPr/>
          <p:nvPr>
            <p:ph idx="4" type="pic"/>
          </p:nvPr>
        </p:nvSpPr>
        <p:spPr>
          <a:xfrm>
            <a:off x="4385999" y="1414800"/>
            <a:ext cx="3420000" cy="248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Fussnote">
  <p:cSld name="Inhalt mit Fussnot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6"/>
          <p:cNvSpPr txBox="1"/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6"/>
          <p:cNvSpPr txBox="1"/>
          <p:nvPr>
            <p:ph idx="1" type="body"/>
          </p:nvPr>
        </p:nvSpPr>
        <p:spPr>
          <a:xfrm>
            <a:off x="731837" y="1412875"/>
            <a:ext cx="10728325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36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6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" name="Google Shape;6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6"/>
          <p:cNvSpPr txBox="1"/>
          <p:nvPr>
            <p:ph idx="2" type="body"/>
          </p:nvPr>
        </p:nvSpPr>
        <p:spPr>
          <a:xfrm>
            <a:off x="731836" y="5570135"/>
            <a:ext cx="5364164" cy="721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  <a:defRPr sz="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02">
  <p:cSld name="Titelfolie 0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7"/>
          <p:cNvSpPr/>
          <p:nvPr>
            <p:ph idx="2" type="pic"/>
          </p:nvPr>
        </p:nvSpPr>
        <p:spPr>
          <a:xfrm>
            <a:off x="731838" y="1016000"/>
            <a:ext cx="10728325" cy="52560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37"/>
          <p:cNvSpPr txBox="1"/>
          <p:nvPr>
            <p:ph type="ctrTitle"/>
          </p:nvPr>
        </p:nvSpPr>
        <p:spPr>
          <a:xfrm>
            <a:off x="6504000" y="2957494"/>
            <a:ext cx="5688000" cy="22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0" lIns="324000" spcFirstLastPara="1" rIns="0" wrap="square" tIns="252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7" name="Google Shape;6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8" y="360538"/>
            <a:ext cx="1765565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7"/>
          <p:cNvSpPr txBox="1"/>
          <p:nvPr>
            <p:ph idx="1" type="body"/>
          </p:nvPr>
        </p:nvSpPr>
        <p:spPr>
          <a:xfrm>
            <a:off x="6845210" y="4639666"/>
            <a:ext cx="43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37"/>
          <p:cNvSpPr/>
          <p:nvPr>
            <p:ph idx="3" type="pic"/>
          </p:nvPr>
        </p:nvSpPr>
        <p:spPr>
          <a:xfrm>
            <a:off x="10200163" y="6489088"/>
            <a:ext cx="1260000" cy="1800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37"/>
          <p:cNvSpPr txBox="1"/>
          <p:nvPr>
            <p:ph idx="4" type="body"/>
          </p:nvPr>
        </p:nvSpPr>
        <p:spPr>
          <a:xfrm>
            <a:off x="9696449" y="316800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None/>
              <a:defRPr sz="1150"/>
            </a:lvl1pPr>
            <a:lvl2pPr indent="-301625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2pPr>
            <a:lvl3pPr indent="-3016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3pPr>
            <a:lvl4pPr indent="-301625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4pPr>
            <a:lvl5pPr indent="-30162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40">
          <p15:clr>
            <a:srgbClr val="FBAE40"/>
          </p15:clr>
        </p15:guide>
        <p15:guide id="2" orient="horz" pos="39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03">
  <p:cSld name="Titelfolie 0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8"/>
          <p:cNvSpPr/>
          <p:nvPr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8"/>
          <p:cNvSpPr txBox="1"/>
          <p:nvPr>
            <p:ph type="ctrTitle"/>
          </p:nvPr>
        </p:nvSpPr>
        <p:spPr>
          <a:xfrm>
            <a:off x="-1" y="1940405"/>
            <a:ext cx="10188000" cy="39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1080000" spcFirstLastPara="1" rIns="0" wrap="square" tIns="252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4" name="Google Shape;7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8" y="360538"/>
            <a:ext cx="1765565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8"/>
          <p:cNvSpPr txBox="1"/>
          <p:nvPr>
            <p:ph idx="1" type="body"/>
          </p:nvPr>
        </p:nvSpPr>
        <p:spPr>
          <a:xfrm>
            <a:off x="1078516" y="4217884"/>
            <a:ext cx="8640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8"/>
          <p:cNvSpPr/>
          <p:nvPr>
            <p:ph idx="2" type="pic"/>
          </p:nvPr>
        </p:nvSpPr>
        <p:spPr>
          <a:xfrm>
            <a:off x="10200163" y="6489088"/>
            <a:ext cx="1260000" cy="1800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38"/>
          <p:cNvSpPr txBox="1"/>
          <p:nvPr>
            <p:ph idx="3" type="body"/>
          </p:nvPr>
        </p:nvSpPr>
        <p:spPr>
          <a:xfrm>
            <a:off x="9696449" y="316800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None/>
              <a:defRPr sz="1150"/>
            </a:lvl1pPr>
            <a:lvl2pPr indent="-301625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2pPr>
            <a:lvl3pPr indent="-3016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3pPr>
            <a:lvl4pPr indent="-301625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4pPr>
            <a:lvl5pPr indent="-30162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40">
          <p15:clr>
            <a:srgbClr val="FBAE40"/>
          </p15:clr>
        </p15:guide>
        <p15:guide id="2" orient="horz" pos="3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04">
  <p:cSld name="Titelfolie 0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9"/>
          <p:cNvSpPr txBox="1"/>
          <p:nvPr>
            <p:ph type="ctrTitle"/>
          </p:nvPr>
        </p:nvSpPr>
        <p:spPr>
          <a:xfrm>
            <a:off x="731837" y="1016000"/>
            <a:ext cx="10728326" cy="525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0" lIns="324000" spcFirstLastPara="1" rIns="0" wrap="square" tIns="1152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0" name="Google Shape;8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8" y="360538"/>
            <a:ext cx="1765565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9"/>
          <p:cNvSpPr txBox="1"/>
          <p:nvPr>
            <p:ph idx="1" type="body"/>
          </p:nvPr>
        </p:nvSpPr>
        <p:spPr>
          <a:xfrm>
            <a:off x="1078515" y="4575276"/>
            <a:ext cx="10044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39"/>
          <p:cNvSpPr/>
          <p:nvPr>
            <p:ph idx="2" type="pic"/>
          </p:nvPr>
        </p:nvSpPr>
        <p:spPr>
          <a:xfrm>
            <a:off x="10200163" y="6489088"/>
            <a:ext cx="1260000" cy="1800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39"/>
          <p:cNvSpPr txBox="1"/>
          <p:nvPr>
            <p:ph idx="3" type="body"/>
          </p:nvPr>
        </p:nvSpPr>
        <p:spPr>
          <a:xfrm>
            <a:off x="9696449" y="316800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None/>
              <a:defRPr sz="1150"/>
            </a:lvl1pPr>
            <a:lvl2pPr indent="-301625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2pPr>
            <a:lvl3pPr indent="-3016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3pPr>
            <a:lvl4pPr indent="-301625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4pPr>
            <a:lvl5pPr indent="-30162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40">
          <p15:clr>
            <a:srgbClr val="FBAE40"/>
          </p15:clr>
        </p15:guide>
        <p15:guide id="2" orient="horz" pos="39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0"/>
          <p:cNvSpPr txBox="1"/>
          <p:nvPr>
            <p:ph idx="1" type="body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0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0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0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61">
          <p15:clr>
            <a:srgbClr val="F26B43"/>
          </p15:clr>
        </p15:guide>
        <p15:guide id="2" pos="7219">
          <p15:clr>
            <a:srgbClr val="F26B43"/>
          </p15:clr>
        </p15:guide>
        <p15:guide id="3" orient="horz" pos="164">
          <p15:clr>
            <a:srgbClr val="F26B43"/>
          </p15:clr>
        </p15:guide>
        <p15:guide id="4" orient="horz" pos="890">
          <p15:clr>
            <a:srgbClr val="F26B43"/>
          </p15:clr>
        </p15:guide>
        <p15:guide id="5" orient="horz" pos="4201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6.png"/><Relationship Id="rId6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engadget.com/japan-fugaku-supercomputer-013121699.html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engadget.com/japan-fugaku-supercomputer-013121699.html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in Bild, das Gebäude, Stadt, Schloss, Turm enthält.&#10;&#10;Automatisch generierte Beschreibung" id="149" name="Google Shape;149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61" l="0" r="0" t="461"/>
          <a:stretch/>
        </p:blipFill>
        <p:spPr>
          <a:xfrm>
            <a:off x="744537" y="1016000"/>
            <a:ext cx="10728325" cy="52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"/>
          <p:cNvSpPr txBox="1"/>
          <p:nvPr>
            <p:ph type="ctrTitle"/>
          </p:nvPr>
        </p:nvSpPr>
        <p:spPr>
          <a:xfrm>
            <a:off x="0" y="2233550"/>
            <a:ext cx="9956400" cy="38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1080000" spcFirstLastPara="1" rIns="0" wrap="square" tIns="252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en-US"/>
              <a:t>Efficient Execution of Transformers in RISC-V Vector Machines with Custom HW Acceleration</a:t>
            </a:r>
            <a:endParaRPr/>
          </a:p>
        </p:txBody>
      </p:sp>
      <p:sp>
        <p:nvSpPr>
          <p:cNvPr id="151" name="Google Shape;151;p1"/>
          <p:cNvSpPr txBox="1"/>
          <p:nvPr>
            <p:ph idx="1" type="body"/>
          </p:nvPr>
        </p:nvSpPr>
        <p:spPr>
          <a:xfrm>
            <a:off x="1052416" y="4460994"/>
            <a:ext cx="4680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Student: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Advisors: </a:t>
            </a:r>
            <a:r>
              <a:rPr lang="en-US"/>
              <a:t>Matteo Perotti</a:t>
            </a:r>
            <a:r>
              <a:rPr lang="en-US"/>
              <a:t>, Victor Jung (IIS)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Prof. Dr. Luca Benini</a:t>
            </a:r>
            <a:endParaRPr/>
          </a:p>
        </p:txBody>
      </p:sp>
      <p:sp>
        <p:nvSpPr>
          <p:cNvPr id="152" name="Google Shape;152;p1"/>
          <p:cNvSpPr txBox="1"/>
          <p:nvPr>
            <p:ph idx="4" type="body"/>
          </p:nvPr>
        </p:nvSpPr>
        <p:spPr>
          <a:xfrm>
            <a:off x="9222154" y="221941"/>
            <a:ext cx="2274295" cy="45485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Integrated Systems Laboratory</a:t>
            </a:r>
            <a:endParaRPr/>
          </a:p>
        </p:txBody>
      </p:sp>
      <p:sp>
        <p:nvSpPr>
          <p:cNvPr id="153" name="Google Shape;153;p1"/>
          <p:cNvSpPr txBox="1"/>
          <p:nvPr>
            <p:ph idx="1" type="body"/>
          </p:nvPr>
        </p:nvSpPr>
        <p:spPr>
          <a:xfrm>
            <a:off x="6688325" y="5262700"/>
            <a:ext cx="31779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Master’s Thesis Aug. 2022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14. Feb. 2023</a:t>
            </a:r>
            <a:endParaRPr/>
          </a:p>
        </p:txBody>
      </p:sp>
      <p:sp>
        <p:nvSpPr>
          <p:cNvPr id="154" name="Google Shape;154;p1"/>
          <p:cNvSpPr txBox="1"/>
          <p:nvPr/>
        </p:nvSpPr>
        <p:spPr>
          <a:xfrm>
            <a:off x="982950" y="4916500"/>
            <a:ext cx="425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 Renzo Andri (Huawei ZRC)</a:t>
            </a:r>
            <a:endParaRPr/>
          </a:p>
        </p:txBody>
      </p:sp>
      <p:sp>
        <p:nvSpPr>
          <p:cNvPr id="155" name="Google Shape;155;p1"/>
          <p:cNvSpPr txBox="1"/>
          <p:nvPr/>
        </p:nvSpPr>
        <p:spPr>
          <a:xfrm>
            <a:off x="982950" y="4360400"/>
            <a:ext cx="425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 </a:t>
            </a:r>
            <a:r>
              <a:rPr lang="en-US" sz="1800">
                <a:solidFill>
                  <a:schemeClr val="lt1"/>
                </a:solidFill>
              </a:rPr>
              <a:t>Xiaorui Yin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054e185355_0_0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Transformer Vectorization: Multihead Attention</a:t>
            </a:r>
            <a:endParaRPr b="1"/>
          </a:p>
        </p:txBody>
      </p:sp>
      <p:sp>
        <p:nvSpPr>
          <p:cNvPr id="378" name="Google Shape;378;g2054e185355_0_0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9" name="Google Shape;379;g2054e185355_0_0"/>
          <p:cNvSpPr/>
          <p:nvPr/>
        </p:nvSpPr>
        <p:spPr>
          <a:xfrm>
            <a:off x="4569944" y="4628128"/>
            <a:ext cx="885000" cy="373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Bias</a:t>
            </a:r>
            <a:endParaRPr b="1" sz="800"/>
          </a:p>
        </p:txBody>
      </p:sp>
      <p:sp>
        <p:nvSpPr>
          <p:cNvPr id="380" name="Google Shape;380;g2054e185355_0_0"/>
          <p:cNvSpPr/>
          <p:nvPr/>
        </p:nvSpPr>
        <p:spPr>
          <a:xfrm>
            <a:off x="4549696" y="5420106"/>
            <a:ext cx="885000" cy="373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Bias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Transpose</a:t>
            </a:r>
            <a:endParaRPr b="1" sz="800"/>
          </a:p>
        </p:txBody>
      </p:sp>
      <p:sp>
        <p:nvSpPr>
          <p:cNvPr id="381" name="Google Shape;381;g2054e185355_0_0"/>
          <p:cNvSpPr/>
          <p:nvPr/>
        </p:nvSpPr>
        <p:spPr>
          <a:xfrm>
            <a:off x="4549694" y="6361403"/>
            <a:ext cx="885000" cy="373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Bias</a:t>
            </a:r>
            <a:endParaRPr b="1" sz="800"/>
          </a:p>
        </p:txBody>
      </p:sp>
      <p:sp>
        <p:nvSpPr>
          <p:cNvPr id="382" name="Google Shape;382;g2054e185355_0_0"/>
          <p:cNvSpPr txBox="1"/>
          <p:nvPr/>
        </p:nvSpPr>
        <p:spPr>
          <a:xfrm>
            <a:off x="2033601" y="5647338"/>
            <a:ext cx="45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x</a:t>
            </a:r>
            <a:endParaRPr sz="1100"/>
          </a:p>
        </p:txBody>
      </p:sp>
      <p:cxnSp>
        <p:nvCxnSpPr>
          <p:cNvPr id="383" name="Google Shape;383;g2054e185355_0_0"/>
          <p:cNvCxnSpPr>
            <a:stCxn id="382" idx="3"/>
            <a:endCxn id="379" idx="1"/>
          </p:cNvCxnSpPr>
          <p:nvPr/>
        </p:nvCxnSpPr>
        <p:spPr>
          <a:xfrm flipH="1" rot="10800000">
            <a:off x="2488701" y="4814838"/>
            <a:ext cx="2081100" cy="10095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4" name="Google Shape;384;g2054e185355_0_0"/>
          <p:cNvCxnSpPr>
            <a:stCxn id="382" idx="3"/>
            <a:endCxn id="380" idx="1"/>
          </p:cNvCxnSpPr>
          <p:nvPr/>
        </p:nvCxnSpPr>
        <p:spPr>
          <a:xfrm flipH="1" rot="10800000">
            <a:off x="2488701" y="5606838"/>
            <a:ext cx="2061000" cy="217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5" name="Google Shape;385;g2054e185355_0_0"/>
          <p:cNvCxnSpPr>
            <a:stCxn id="382" idx="3"/>
            <a:endCxn id="381" idx="1"/>
          </p:cNvCxnSpPr>
          <p:nvPr/>
        </p:nvCxnSpPr>
        <p:spPr>
          <a:xfrm>
            <a:off x="2488701" y="5824338"/>
            <a:ext cx="2061000" cy="723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86" name="Google Shape;386;g2054e185355_0_0"/>
          <p:cNvSpPr txBox="1"/>
          <p:nvPr/>
        </p:nvSpPr>
        <p:spPr>
          <a:xfrm>
            <a:off x="2720652" y="4191165"/>
            <a:ext cx="235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S </a:t>
            </a:r>
            <a:r>
              <a:rPr i="1" lang="en-US" sz="1000">
                <a:solidFill>
                  <a:srgbClr val="1C4587"/>
                </a:solidFill>
              </a:rPr>
              <a:t>x P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768x64</a:t>
            </a:r>
            <a:endParaRPr i="1" sz="1000">
              <a:solidFill>
                <a:srgbClr val="1C4587"/>
              </a:solidFill>
            </a:endParaRPr>
          </a:p>
        </p:txBody>
      </p:sp>
      <p:sp>
        <p:nvSpPr>
          <p:cNvPr id="387" name="Google Shape;387;g2054e185355_0_0"/>
          <p:cNvSpPr txBox="1"/>
          <p:nvPr/>
        </p:nvSpPr>
        <p:spPr>
          <a:xfrm>
            <a:off x="3637603" y="4585109"/>
            <a:ext cx="52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Wq(i)</a:t>
            </a:r>
            <a:endParaRPr sz="1100"/>
          </a:p>
        </p:txBody>
      </p:sp>
      <p:sp>
        <p:nvSpPr>
          <p:cNvPr id="388" name="Google Shape;388;g2054e185355_0_0"/>
          <p:cNvSpPr txBox="1"/>
          <p:nvPr/>
        </p:nvSpPr>
        <p:spPr>
          <a:xfrm>
            <a:off x="3637609" y="5314303"/>
            <a:ext cx="52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Wk(i)</a:t>
            </a:r>
            <a:endParaRPr sz="1100"/>
          </a:p>
        </p:txBody>
      </p:sp>
      <p:sp>
        <p:nvSpPr>
          <p:cNvPr id="389" name="Google Shape;389;g2054e185355_0_0"/>
          <p:cNvSpPr txBox="1"/>
          <p:nvPr/>
        </p:nvSpPr>
        <p:spPr>
          <a:xfrm>
            <a:off x="3637609" y="5955413"/>
            <a:ext cx="52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Wv(i)</a:t>
            </a:r>
            <a:endParaRPr sz="1100"/>
          </a:p>
        </p:txBody>
      </p:sp>
      <p:cxnSp>
        <p:nvCxnSpPr>
          <p:cNvPr id="390" name="Google Shape;390;g2054e185355_0_0"/>
          <p:cNvCxnSpPr>
            <a:stCxn id="387" idx="3"/>
            <a:endCxn id="379" idx="1"/>
          </p:cNvCxnSpPr>
          <p:nvPr/>
        </p:nvCxnSpPr>
        <p:spPr>
          <a:xfrm>
            <a:off x="4162603" y="4762109"/>
            <a:ext cx="407400" cy="52500"/>
          </a:xfrm>
          <a:prstGeom prst="curvedConnector3">
            <a:avLst>
              <a:gd fmla="val 4999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1" name="Google Shape;391;g2054e185355_0_0"/>
          <p:cNvCxnSpPr>
            <a:stCxn id="388" idx="3"/>
            <a:endCxn id="380" idx="1"/>
          </p:cNvCxnSpPr>
          <p:nvPr/>
        </p:nvCxnSpPr>
        <p:spPr>
          <a:xfrm>
            <a:off x="4162609" y="5491303"/>
            <a:ext cx="387000" cy="115500"/>
          </a:xfrm>
          <a:prstGeom prst="curvedConnector3">
            <a:avLst>
              <a:gd fmla="val 5001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2" name="Google Shape;392;g2054e185355_0_0"/>
          <p:cNvCxnSpPr>
            <a:stCxn id="389" idx="3"/>
            <a:endCxn id="381" idx="1"/>
          </p:cNvCxnSpPr>
          <p:nvPr/>
        </p:nvCxnSpPr>
        <p:spPr>
          <a:xfrm>
            <a:off x="4162609" y="6132413"/>
            <a:ext cx="387000" cy="415500"/>
          </a:xfrm>
          <a:prstGeom prst="curvedConnector3">
            <a:avLst>
              <a:gd fmla="val 5001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93" name="Google Shape;393;g2054e185355_0_0"/>
          <p:cNvSpPr txBox="1"/>
          <p:nvPr/>
        </p:nvSpPr>
        <p:spPr>
          <a:xfrm>
            <a:off x="1031975" y="5244995"/>
            <a:ext cx="235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S</a:t>
            </a:r>
            <a:r>
              <a:rPr i="1" lang="en-US" sz="1000">
                <a:solidFill>
                  <a:srgbClr val="1C4587"/>
                </a:solidFill>
              </a:rPr>
              <a:t> x E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64x768</a:t>
            </a:r>
            <a:endParaRPr i="1" sz="1000">
              <a:solidFill>
                <a:srgbClr val="1C4587"/>
              </a:solidFill>
            </a:endParaRPr>
          </a:p>
        </p:txBody>
      </p:sp>
      <p:sp>
        <p:nvSpPr>
          <p:cNvPr id="394" name="Google Shape;394;g2054e185355_0_0"/>
          <p:cNvSpPr/>
          <p:nvPr/>
        </p:nvSpPr>
        <p:spPr>
          <a:xfrm>
            <a:off x="6049155" y="1907280"/>
            <a:ext cx="1035000" cy="7197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Self-Attention</a:t>
            </a:r>
            <a:endParaRPr b="1" sz="800"/>
          </a:p>
        </p:txBody>
      </p:sp>
      <p:sp>
        <p:nvSpPr>
          <p:cNvPr id="395" name="Google Shape;395;g2054e185355_0_0"/>
          <p:cNvSpPr/>
          <p:nvPr/>
        </p:nvSpPr>
        <p:spPr>
          <a:xfrm>
            <a:off x="5995488" y="1984925"/>
            <a:ext cx="1035000" cy="7197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Self-Attention</a:t>
            </a:r>
            <a:endParaRPr b="1" sz="800"/>
          </a:p>
        </p:txBody>
      </p:sp>
      <p:sp>
        <p:nvSpPr>
          <p:cNvPr id="396" name="Google Shape;396;g2054e185355_0_0"/>
          <p:cNvSpPr/>
          <p:nvPr/>
        </p:nvSpPr>
        <p:spPr>
          <a:xfrm>
            <a:off x="5941822" y="2050940"/>
            <a:ext cx="1035000" cy="7197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Self-Attention</a:t>
            </a:r>
            <a:endParaRPr b="1" sz="800"/>
          </a:p>
        </p:txBody>
      </p:sp>
      <p:sp>
        <p:nvSpPr>
          <p:cNvPr id="397" name="Google Shape;397;g2054e185355_0_0"/>
          <p:cNvSpPr/>
          <p:nvPr/>
        </p:nvSpPr>
        <p:spPr>
          <a:xfrm>
            <a:off x="5878947" y="2132618"/>
            <a:ext cx="1035000" cy="7197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Self-Attention</a:t>
            </a:r>
            <a:endParaRPr b="1" sz="800"/>
          </a:p>
        </p:txBody>
      </p:sp>
      <p:sp>
        <p:nvSpPr>
          <p:cNvPr id="398" name="Google Shape;398;g2054e185355_0_0"/>
          <p:cNvSpPr/>
          <p:nvPr/>
        </p:nvSpPr>
        <p:spPr>
          <a:xfrm rot="2603439">
            <a:off x="5800398" y="1685810"/>
            <a:ext cx="203939" cy="47023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2054e185355_0_0"/>
          <p:cNvSpPr txBox="1"/>
          <p:nvPr/>
        </p:nvSpPr>
        <p:spPr>
          <a:xfrm>
            <a:off x="5599581" y="1495378"/>
            <a:ext cx="24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</a:t>
            </a:r>
            <a:endParaRPr sz="1100"/>
          </a:p>
        </p:txBody>
      </p:sp>
      <p:sp>
        <p:nvSpPr>
          <p:cNvPr id="400" name="Google Shape;400;g2054e185355_0_0"/>
          <p:cNvSpPr/>
          <p:nvPr/>
        </p:nvSpPr>
        <p:spPr>
          <a:xfrm>
            <a:off x="7254679" y="2116215"/>
            <a:ext cx="885000" cy="635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Bias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Residual</a:t>
            </a:r>
            <a:endParaRPr b="1" sz="800"/>
          </a:p>
        </p:txBody>
      </p:sp>
      <p:sp>
        <p:nvSpPr>
          <p:cNvPr id="401" name="Google Shape;401;g2054e185355_0_0"/>
          <p:cNvSpPr/>
          <p:nvPr/>
        </p:nvSpPr>
        <p:spPr>
          <a:xfrm>
            <a:off x="8363718" y="2145681"/>
            <a:ext cx="915300" cy="5763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Dropout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LayerNorm</a:t>
            </a:r>
            <a:endParaRPr b="1" sz="800"/>
          </a:p>
        </p:txBody>
      </p:sp>
      <p:sp>
        <p:nvSpPr>
          <p:cNvPr id="402" name="Google Shape;402;g2054e185355_0_0"/>
          <p:cNvSpPr txBox="1"/>
          <p:nvPr/>
        </p:nvSpPr>
        <p:spPr>
          <a:xfrm>
            <a:off x="7434813" y="1097842"/>
            <a:ext cx="52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Wo</a:t>
            </a:r>
            <a:endParaRPr sz="1100"/>
          </a:p>
        </p:txBody>
      </p:sp>
      <p:sp>
        <p:nvSpPr>
          <p:cNvPr id="403" name="Google Shape;403;g2054e185355_0_0"/>
          <p:cNvSpPr txBox="1"/>
          <p:nvPr/>
        </p:nvSpPr>
        <p:spPr>
          <a:xfrm>
            <a:off x="6601116" y="782826"/>
            <a:ext cx="240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weight matrix (E x E)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768x768</a:t>
            </a:r>
            <a:endParaRPr i="1" sz="1000">
              <a:solidFill>
                <a:srgbClr val="1C4587"/>
              </a:solidFill>
            </a:endParaRPr>
          </a:p>
        </p:txBody>
      </p:sp>
      <p:cxnSp>
        <p:nvCxnSpPr>
          <p:cNvPr id="404" name="Google Shape;404;g2054e185355_0_0"/>
          <p:cNvCxnSpPr>
            <a:stCxn id="400" idx="3"/>
            <a:endCxn id="401" idx="1"/>
          </p:cNvCxnSpPr>
          <p:nvPr/>
        </p:nvCxnSpPr>
        <p:spPr>
          <a:xfrm>
            <a:off x="8139679" y="2433915"/>
            <a:ext cx="224100" cy="600"/>
          </a:xfrm>
          <a:prstGeom prst="curvedConnector3">
            <a:avLst>
              <a:gd fmla="val 5002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05" name="Google Shape;405;g2054e185355_0_0"/>
          <p:cNvSpPr txBox="1"/>
          <p:nvPr/>
        </p:nvSpPr>
        <p:spPr>
          <a:xfrm>
            <a:off x="9503073" y="2233796"/>
            <a:ext cx="54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y</a:t>
            </a:r>
            <a:endParaRPr sz="1100"/>
          </a:p>
        </p:txBody>
      </p:sp>
      <p:sp>
        <p:nvSpPr>
          <p:cNvPr id="406" name="Google Shape;406;g2054e185355_0_0"/>
          <p:cNvSpPr txBox="1"/>
          <p:nvPr/>
        </p:nvSpPr>
        <p:spPr>
          <a:xfrm>
            <a:off x="8462979" y="1593034"/>
            <a:ext cx="240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Output to Feed Forward (S x E)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64x768</a:t>
            </a:r>
            <a:endParaRPr i="1" sz="1000">
              <a:solidFill>
                <a:srgbClr val="1C4587"/>
              </a:solidFill>
            </a:endParaRPr>
          </a:p>
        </p:txBody>
      </p:sp>
      <p:cxnSp>
        <p:nvCxnSpPr>
          <p:cNvPr id="407" name="Google Shape;407;g2054e185355_0_0"/>
          <p:cNvCxnSpPr>
            <a:stCxn id="401" idx="3"/>
          </p:cNvCxnSpPr>
          <p:nvPr/>
        </p:nvCxnSpPr>
        <p:spPr>
          <a:xfrm>
            <a:off x="9279018" y="2433831"/>
            <a:ext cx="205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8" name="Google Shape;408;g2054e185355_0_0"/>
          <p:cNvSpPr/>
          <p:nvPr/>
        </p:nvSpPr>
        <p:spPr>
          <a:xfrm rot="-7651147">
            <a:off x="6998679" y="2299649"/>
            <a:ext cx="21181" cy="268221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9" name="Google Shape;409;g2054e185355_0_0"/>
          <p:cNvCxnSpPr>
            <a:stCxn id="408" idx="1"/>
            <a:endCxn id="400" idx="1"/>
          </p:cNvCxnSpPr>
          <p:nvPr/>
        </p:nvCxnSpPr>
        <p:spPr>
          <a:xfrm flipH="1" rot="10800000">
            <a:off x="7015719" y="2434060"/>
            <a:ext cx="239100" cy="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g2054e185355_0_0"/>
          <p:cNvCxnSpPr>
            <a:stCxn id="402" idx="2"/>
            <a:endCxn id="400" idx="0"/>
          </p:cNvCxnSpPr>
          <p:nvPr/>
        </p:nvCxnSpPr>
        <p:spPr>
          <a:xfrm>
            <a:off x="7697313" y="1451842"/>
            <a:ext cx="0" cy="664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g2054e185355_0_0"/>
          <p:cNvSpPr txBox="1"/>
          <p:nvPr/>
        </p:nvSpPr>
        <p:spPr>
          <a:xfrm>
            <a:off x="5434700" y="4518075"/>
            <a:ext cx="76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Q(i)</a:t>
            </a:r>
            <a:endParaRPr sz="1100"/>
          </a:p>
        </p:txBody>
      </p:sp>
      <p:sp>
        <p:nvSpPr>
          <p:cNvPr id="412" name="Google Shape;412;g2054e185355_0_0"/>
          <p:cNvSpPr/>
          <p:nvPr/>
        </p:nvSpPr>
        <p:spPr>
          <a:xfrm>
            <a:off x="6593537" y="4989388"/>
            <a:ext cx="760500" cy="511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</a:t>
            </a:r>
            <a:endParaRPr b="1" sz="800"/>
          </a:p>
        </p:txBody>
      </p:sp>
      <p:cxnSp>
        <p:nvCxnSpPr>
          <p:cNvPr id="413" name="Google Shape;413;g2054e185355_0_0"/>
          <p:cNvCxnSpPr>
            <a:stCxn id="379" idx="3"/>
            <a:endCxn id="412" idx="1"/>
          </p:cNvCxnSpPr>
          <p:nvPr/>
        </p:nvCxnSpPr>
        <p:spPr>
          <a:xfrm>
            <a:off x="5454944" y="4814728"/>
            <a:ext cx="1138500" cy="4302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4" name="Google Shape;414;g2054e185355_0_0"/>
          <p:cNvCxnSpPr>
            <a:stCxn id="380" idx="3"/>
            <a:endCxn id="412" idx="1"/>
          </p:cNvCxnSpPr>
          <p:nvPr/>
        </p:nvCxnSpPr>
        <p:spPr>
          <a:xfrm flipH="1" rot="10800000">
            <a:off x="5434696" y="5244906"/>
            <a:ext cx="1158900" cy="3618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15" name="Google Shape;415;g2054e185355_0_0"/>
          <p:cNvSpPr txBox="1"/>
          <p:nvPr/>
        </p:nvSpPr>
        <p:spPr>
          <a:xfrm>
            <a:off x="5434800" y="6228925"/>
            <a:ext cx="76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V(i)</a:t>
            </a:r>
            <a:endParaRPr sz="1100"/>
          </a:p>
        </p:txBody>
      </p:sp>
      <p:sp>
        <p:nvSpPr>
          <p:cNvPr id="416" name="Google Shape;416;g2054e185355_0_0"/>
          <p:cNvSpPr/>
          <p:nvPr/>
        </p:nvSpPr>
        <p:spPr>
          <a:xfrm>
            <a:off x="9240562" y="5667850"/>
            <a:ext cx="760500" cy="511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</a:t>
            </a:r>
            <a:endParaRPr b="1" sz="800"/>
          </a:p>
        </p:txBody>
      </p:sp>
      <p:sp>
        <p:nvSpPr>
          <p:cNvPr id="417" name="Google Shape;417;g2054e185355_0_0"/>
          <p:cNvSpPr/>
          <p:nvPr/>
        </p:nvSpPr>
        <p:spPr>
          <a:xfrm>
            <a:off x="8004700" y="5052725"/>
            <a:ext cx="588600" cy="3816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Softmax</a:t>
            </a:r>
            <a:endParaRPr b="1" sz="800"/>
          </a:p>
        </p:txBody>
      </p:sp>
      <p:cxnSp>
        <p:nvCxnSpPr>
          <p:cNvPr id="418" name="Google Shape;418;g2054e185355_0_0"/>
          <p:cNvCxnSpPr>
            <a:stCxn id="412" idx="3"/>
            <a:endCxn id="417" idx="1"/>
          </p:cNvCxnSpPr>
          <p:nvPr/>
        </p:nvCxnSpPr>
        <p:spPr>
          <a:xfrm flipH="1" rot="10800000">
            <a:off x="7354037" y="5243488"/>
            <a:ext cx="650700" cy="15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9" name="Google Shape;419;g2054e185355_0_0"/>
          <p:cNvCxnSpPr>
            <a:stCxn id="381" idx="3"/>
            <a:endCxn id="416" idx="1"/>
          </p:cNvCxnSpPr>
          <p:nvPr/>
        </p:nvCxnSpPr>
        <p:spPr>
          <a:xfrm flipH="1" rot="10800000">
            <a:off x="5434694" y="5923403"/>
            <a:ext cx="3805800" cy="6246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20" name="Google Shape;420;g2054e185355_0_0"/>
          <p:cNvCxnSpPr>
            <a:stCxn id="417" idx="3"/>
            <a:endCxn id="416" idx="1"/>
          </p:cNvCxnSpPr>
          <p:nvPr/>
        </p:nvCxnSpPr>
        <p:spPr>
          <a:xfrm>
            <a:off x="8593300" y="5243525"/>
            <a:ext cx="647400" cy="6798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21" name="Google Shape;421;g2054e185355_0_0"/>
          <p:cNvSpPr txBox="1"/>
          <p:nvPr/>
        </p:nvSpPr>
        <p:spPr>
          <a:xfrm>
            <a:off x="5412013" y="5220738"/>
            <a:ext cx="76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K(i)^T</a:t>
            </a:r>
            <a:endParaRPr sz="1100"/>
          </a:p>
        </p:txBody>
      </p:sp>
      <p:sp>
        <p:nvSpPr>
          <p:cNvPr id="422" name="Google Shape;422;g2054e185355_0_0"/>
          <p:cNvSpPr txBox="1"/>
          <p:nvPr/>
        </p:nvSpPr>
        <p:spPr>
          <a:xfrm>
            <a:off x="8822383" y="4960436"/>
            <a:ext cx="45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A</a:t>
            </a:r>
            <a:endParaRPr sz="1100"/>
          </a:p>
        </p:txBody>
      </p:sp>
      <p:cxnSp>
        <p:nvCxnSpPr>
          <p:cNvPr id="423" name="Google Shape;423;g2054e185355_0_0"/>
          <p:cNvCxnSpPr>
            <a:stCxn id="416" idx="3"/>
          </p:cNvCxnSpPr>
          <p:nvPr/>
        </p:nvCxnSpPr>
        <p:spPr>
          <a:xfrm>
            <a:off x="10001062" y="5923450"/>
            <a:ext cx="319500" cy="5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24" name="Google Shape;424;g2054e185355_0_0"/>
          <p:cNvSpPr txBox="1"/>
          <p:nvPr/>
        </p:nvSpPr>
        <p:spPr>
          <a:xfrm>
            <a:off x="10320578" y="5746475"/>
            <a:ext cx="52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M2</a:t>
            </a:r>
            <a:r>
              <a:rPr lang="en-US" sz="1100"/>
              <a:t>(i)</a:t>
            </a:r>
            <a:endParaRPr sz="1100"/>
          </a:p>
        </p:txBody>
      </p:sp>
      <p:sp>
        <p:nvSpPr>
          <p:cNvPr id="425" name="Google Shape;425;g2054e185355_0_0"/>
          <p:cNvSpPr txBox="1"/>
          <p:nvPr/>
        </p:nvSpPr>
        <p:spPr>
          <a:xfrm>
            <a:off x="9842963" y="5337125"/>
            <a:ext cx="148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S</a:t>
            </a:r>
            <a:r>
              <a:rPr i="1" lang="en-US" sz="1000">
                <a:solidFill>
                  <a:srgbClr val="1C4587"/>
                </a:solidFill>
              </a:rPr>
              <a:t> x P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64x64</a:t>
            </a:r>
            <a:endParaRPr i="1" sz="1000">
              <a:solidFill>
                <a:srgbClr val="1C4587"/>
              </a:solidFill>
            </a:endParaRPr>
          </a:p>
        </p:txBody>
      </p:sp>
      <p:sp>
        <p:nvSpPr>
          <p:cNvPr id="426" name="Google Shape;426;g2054e185355_0_0"/>
          <p:cNvSpPr txBox="1"/>
          <p:nvPr/>
        </p:nvSpPr>
        <p:spPr>
          <a:xfrm>
            <a:off x="5056663" y="4073975"/>
            <a:ext cx="169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S </a:t>
            </a:r>
            <a:r>
              <a:rPr i="1" lang="en-US" sz="1000">
                <a:solidFill>
                  <a:srgbClr val="1C4587"/>
                </a:solidFill>
              </a:rPr>
              <a:t>x P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64x64</a:t>
            </a:r>
            <a:endParaRPr i="1" sz="1000">
              <a:solidFill>
                <a:srgbClr val="1C4587"/>
              </a:solidFill>
            </a:endParaRPr>
          </a:p>
        </p:txBody>
      </p:sp>
      <p:sp>
        <p:nvSpPr>
          <p:cNvPr id="427" name="Google Shape;427;g2054e185355_0_0"/>
          <p:cNvSpPr txBox="1"/>
          <p:nvPr/>
        </p:nvSpPr>
        <p:spPr>
          <a:xfrm>
            <a:off x="8435379" y="4576125"/>
            <a:ext cx="122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S</a:t>
            </a:r>
            <a:r>
              <a:rPr i="1" lang="en-US" sz="1000">
                <a:solidFill>
                  <a:srgbClr val="1C4587"/>
                </a:solidFill>
              </a:rPr>
              <a:t> x S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64x64</a:t>
            </a:r>
            <a:endParaRPr i="1" sz="1000">
              <a:solidFill>
                <a:srgbClr val="1C4587"/>
              </a:solidFill>
            </a:endParaRPr>
          </a:p>
        </p:txBody>
      </p:sp>
      <p:sp>
        <p:nvSpPr>
          <p:cNvPr id="428" name="Google Shape;428;g2054e185355_0_0"/>
          <p:cNvSpPr/>
          <p:nvPr/>
        </p:nvSpPr>
        <p:spPr>
          <a:xfrm rot="10800000">
            <a:off x="6392575" y="3071150"/>
            <a:ext cx="379800" cy="1060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2054e185355_0_0"/>
          <p:cNvSpPr txBox="1"/>
          <p:nvPr/>
        </p:nvSpPr>
        <p:spPr>
          <a:xfrm>
            <a:off x="347625" y="1669814"/>
            <a:ext cx="519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Multicore System: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Split Wq/Wk/Wv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Calculate Q(i), K(i), V(i) of each head individually</a:t>
            </a:r>
            <a:endParaRPr/>
          </a:p>
        </p:txBody>
      </p:sp>
      <p:sp>
        <p:nvSpPr>
          <p:cNvPr id="430" name="Google Shape;430;g2054e185355_0_0"/>
          <p:cNvSpPr/>
          <p:nvPr/>
        </p:nvSpPr>
        <p:spPr>
          <a:xfrm>
            <a:off x="1240552" y="2885535"/>
            <a:ext cx="421200" cy="829200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Wq(0)</a:t>
            </a:r>
            <a:endParaRPr sz="1100"/>
          </a:p>
        </p:txBody>
      </p:sp>
      <p:sp>
        <p:nvSpPr>
          <p:cNvPr id="431" name="Google Shape;431;g2054e185355_0_0"/>
          <p:cNvSpPr/>
          <p:nvPr/>
        </p:nvSpPr>
        <p:spPr>
          <a:xfrm>
            <a:off x="1661885" y="2885535"/>
            <a:ext cx="421200" cy="8292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Wq(1)</a:t>
            </a:r>
            <a:endParaRPr sz="1100"/>
          </a:p>
        </p:txBody>
      </p:sp>
      <p:sp>
        <p:nvSpPr>
          <p:cNvPr id="432" name="Google Shape;432;g2054e185355_0_0"/>
          <p:cNvSpPr/>
          <p:nvPr/>
        </p:nvSpPr>
        <p:spPr>
          <a:xfrm>
            <a:off x="2083218" y="2885535"/>
            <a:ext cx="421200" cy="829200"/>
          </a:xfrm>
          <a:prstGeom prst="rect">
            <a:avLst/>
          </a:prstGeom>
          <a:solidFill>
            <a:srgbClr val="0097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Wq(2)</a:t>
            </a:r>
            <a:endParaRPr sz="1100"/>
          </a:p>
        </p:txBody>
      </p:sp>
      <p:sp>
        <p:nvSpPr>
          <p:cNvPr id="433" name="Google Shape;433;g2054e185355_0_0"/>
          <p:cNvSpPr/>
          <p:nvPr/>
        </p:nvSpPr>
        <p:spPr>
          <a:xfrm>
            <a:off x="2504551" y="2885535"/>
            <a:ext cx="421200" cy="8292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Wq(3)</a:t>
            </a:r>
            <a:endParaRPr sz="1100"/>
          </a:p>
        </p:txBody>
      </p:sp>
      <p:sp>
        <p:nvSpPr>
          <p:cNvPr id="434" name="Google Shape;434;g2054e185355_0_0"/>
          <p:cNvSpPr txBox="1"/>
          <p:nvPr/>
        </p:nvSpPr>
        <p:spPr>
          <a:xfrm>
            <a:off x="325100" y="3153975"/>
            <a:ext cx="91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/>
              <a:t>E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768</a:t>
            </a:r>
            <a:endParaRPr sz="1100"/>
          </a:p>
        </p:txBody>
      </p:sp>
      <p:sp>
        <p:nvSpPr>
          <p:cNvPr id="435" name="Google Shape;435;g2054e185355_0_0"/>
          <p:cNvSpPr txBox="1"/>
          <p:nvPr/>
        </p:nvSpPr>
        <p:spPr>
          <a:xfrm>
            <a:off x="1221457" y="3752300"/>
            <a:ext cx="58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</a:t>
            </a:r>
            <a:r>
              <a:rPr lang="en-US" sz="1100"/>
              <a:t> 64</a:t>
            </a:r>
            <a:endParaRPr sz="1100"/>
          </a:p>
        </p:txBody>
      </p:sp>
      <p:sp>
        <p:nvSpPr>
          <p:cNvPr id="436" name="Google Shape;436;g2054e185355_0_0"/>
          <p:cNvSpPr/>
          <p:nvPr/>
        </p:nvSpPr>
        <p:spPr>
          <a:xfrm rot="5400000">
            <a:off x="2213700" y="1790004"/>
            <a:ext cx="81000" cy="2034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2054e185355_0_0"/>
          <p:cNvSpPr txBox="1"/>
          <p:nvPr/>
        </p:nvSpPr>
        <p:spPr>
          <a:xfrm>
            <a:off x="1810049" y="2421575"/>
            <a:ext cx="111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E </a:t>
            </a:r>
            <a:r>
              <a:rPr lang="en-US" sz="1100"/>
              <a:t>768</a:t>
            </a:r>
            <a:endParaRPr sz="1100"/>
          </a:p>
        </p:txBody>
      </p:sp>
      <p:sp>
        <p:nvSpPr>
          <p:cNvPr id="438" name="Google Shape;438;g2054e185355_0_0"/>
          <p:cNvSpPr txBox="1"/>
          <p:nvPr/>
        </p:nvSpPr>
        <p:spPr>
          <a:xfrm>
            <a:off x="265248" y="2627438"/>
            <a:ext cx="10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Wq</a:t>
            </a:r>
            <a:endParaRPr/>
          </a:p>
        </p:txBody>
      </p:sp>
      <p:sp>
        <p:nvSpPr>
          <p:cNvPr id="439" name="Google Shape;439;g2054e185355_0_0"/>
          <p:cNvSpPr txBox="1"/>
          <p:nvPr/>
        </p:nvSpPr>
        <p:spPr>
          <a:xfrm>
            <a:off x="2972649" y="3229734"/>
            <a:ext cx="2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…</a:t>
            </a:r>
            <a:endParaRPr/>
          </a:p>
        </p:txBody>
      </p:sp>
      <p:sp>
        <p:nvSpPr>
          <p:cNvPr id="440" name="Google Shape;440;g2054e185355_0_0"/>
          <p:cNvSpPr/>
          <p:nvPr/>
        </p:nvSpPr>
        <p:spPr>
          <a:xfrm rot="-5400000">
            <a:off x="1432112" y="3541628"/>
            <a:ext cx="38400" cy="423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054e185355_0_0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  <p:grpSp>
        <p:nvGrpSpPr>
          <p:cNvPr id="442" name="Google Shape;442;g2054e185355_0_0"/>
          <p:cNvGrpSpPr/>
          <p:nvPr/>
        </p:nvGrpSpPr>
        <p:grpSpPr>
          <a:xfrm>
            <a:off x="7058379" y="4566563"/>
            <a:ext cx="1224600" cy="720924"/>
            <a:chOff x="5502516" y="4566413"/>
            <a:chExt cx="1224600" cy="720924"/>
          </a:xfrm>
        </p:grpSpPr>
        <p:sp>
          <p:nvSpPr>
            <p:cNvPr id="443" name="Google Shape;443;g2054e185355_0_0"/>
            <p:cNvSpPr txBox="1"/>
            <p:nvPr/>
          </p:nvSpPr>
          <p:spPr>
            <a:xfrm>
              <a:off x="5502516" y="4566413"/>
              <a:ext cx="122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S</a:t>
              </a:r>
              <a:r>
                <a:rPr i="1" lang="en-US" sz="1000">
                  <a:solidFill>
                    <a:srgbClr val="1C4587"/>
                  </a:solidFill>
                </a:rPr>
                <a:t> x S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64x64</a:t>
              </a:r>
              <a:endParaRPr i="1" sz="1000">
                <a:solidFill>
                  <a:srgbClr val="1C4587"/>
                </a:solidFill>
              </a:endParaRPr>
            </a:p>
          </p:txBody>
        </p:sp>
        <p:sp>
          <p:nvSpPr>
            <p:cNvPr id="444" name="Google Shape;444;g2054e185355_0_0"/>
            <p:cNvSpPr txBox="1"/>
            <p:nvPr/>
          </p:nvSpPr>
          <p:spPr>
            <a:xfrm>
              <a:off x="5870683" y="4933336"/>
              <a:ext cx="450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M1</a:t>
              </a:r>
              <a:endParaRPr sz="110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0504761c68_0_37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Transformer Vectorization: Feed Forward</a:t>
            </a:r>
            <a:endParaRPr b="1"/>
          </a:p>
        </p:txBody>
      </p:sp>
      <p:sp>
        <p:nvSpPr>
          <p:cNvPr id="451" name="Google Shape;451;g20504761c68_0_37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52" name="Google Shape;452;g20504761c68_0_37"/>
          <p:cNvGrpSpPr/>
          <p:nvPr/>
        </p:nvGrpSpPr>
        <p:grpSpPr>
          <a:xfrm>
            <a:off x="1519775" y="1890223"/>
            <a:ext cx="6067954" cy="3150426"/>
            <a:chOff x="1519775" y="1890223"/>
            <a:chExt cx="6067954" cy="3150426"/>
          </a:xfrm>
        </p:grpSpPr>
        <p:sp>
          <p:nvSpPr>
            <p:cNvPr id="453" name="Google Shape;453;g20504761c68_0_37"/>
            <p:cNvSpPr/>
            <p:nvPr/>
          </p:nvSpPr>
          <p:spPr>
            <a:xfrm>
              <a:off x="4245318" y="3582306"/>
              <a:ext cx="894900" cy="8940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Bias</a:t>
              </a:r>
              <a:endParaRPr b="1" sz="800"/>
            </a:p>
          </p:txBody>
        </p:sp>
        <p:sp>
          <p:nvSpPr>
            <p:cNvPr id="454" name="Google Shape;454;g20504761c68_0_37"/>
            <p:cNvSpPr/>
            <p:nvPr/>
          </p:nvSpPr>
          <p:spPr>
            <a:xfrm>
              <a:off x="6692829" y="3582306"/>
              <a:ext cx="894900" cy="8940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Bias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Residual</a:t>
              </a:r>
              <a:endParaRPr b="1" sz="800"/>
            </a:p>
          </p:txBody>
        </p:sp>
        <p:sp>
          <p:nvSpPr>
            <p:cNvPr id="455" name="Google Shape;455;g20504761c68_0_37"/>
            <p:cNvSpPr/>
            <p:nvPr/>
          </p:nvSpPr>
          <p:spPr>
            <a:xfrm>
              <a:off x="5710134" y="3720841"/>
              <a:ext cx="742800" cy="618900"/>
            </a:xfrm>
            <a:prstGeom prst="rect">
              <a:avLst/>
            </a:prstGeom>
            <a:solidFill>
              <a:srgbClr val="8E7CC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ReLU</a:t>
              </a:r>
              <a:endParaRPr b="1" sz="800"/>
            </a:p>
          </p:txBody>
        </p:sp>
        <p:sp>
          <p:nvSpPr>
            <p:cNvPr id="456" name="Google Shape;456;g20504761c68_0_37"/>
            <p:cNvSpPr txBox="1"/>
            <p:nvPr/>
          </p:nvSpPr>
          <p:spPr>
            <a:xfrm>
              <a:off x="2589815" y="4686649"/>
              <a:ext cx="530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y</a:t>
              </a:r>
              <a:endParaRPr sz="1100"/>
            </a:p>
          </p:txBody>
        </p:sp>
        <p:sp>
          <p:nvSpPr>
            <p:cNvPr id="457" name="Google Shape;457;g20504761c68_0_37"/>
            <p:cNvSpPr txBox="1"/>
            <p:nvPr/>
          </p:nvSpPr>
          <p:spPr>
            <a:xfrm>
              <a:off x="1519775" y="4042486"/>
              <a:ext cx="2427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N</a:t>
              </a:r>
              <a:r>
                <a:rPr i="1" lang="en-US" sz="1000">
                  <a:solidFill>
                    <a:srgbClr val="1C4587"/>
                  </a:solidFill>
                </a:rPr>
                <a:t> x E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64x768</a:t>
              </a:r>
              <a:endParaRPr i="1" sz="1000">
                <a:solidFill>
                  <a:srgbClr val="1C4587"/>
                </a:solidFill>
              </a:endParaRPr>
            </a:p>
          </p:txBody>
        </p:sp>
        <p:cxnSp>
          <p:nvCxnSpPr>
            <p:cNvPr id="458" name="Google Shape;458;g20504761c68_0_37"/>
            <p:cNvCxnSpPr>
              <a:stCxn id="456" idx="3"/>
              <a:endCxn id="453" idx="1"/>
            </p:cNvCxnSpPr>
            <p:nvPr/>
          </p:nvCxnSpPr>
          <p:spPr>
            <a:xfrm flipH="1" rot="10800000">
              <a:off x="3120215" y="4029349"/>
              <a:ext cx="1125000" cy="834300"/>
            </a:xfrm>
            <a:prstGeom prst="curvedConnector3">
              <a:avLst>
                <a:gd fmla="val 50005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59" name="Google Shape;459;g20504761c68_0_37"/>
            <p:cNvCxnSpPr>
              <a:stCxn id="453" idx="3"/>
              <a:endCxn id="455" idx="1"/>
            </p:cNvCxnSpPr>
            <p:nvPr/>
          </p:nvCxnSpPr>
          <p:spPr>
            <a:xfrm>
              <a:off x="5140218" y="4029306"/>
              <a:ext cx="570000" cy="900"/>
            </a:xfrm>
            <a:prstGeom prst="curvedConnector3">
              <a:avLst>
                <a:gd fmla="val 50001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60" name="Google Shape;460;g20504761c68_0_37"/>
            <p:cNvCxnSpPr>
              <a:stCxn id="455" idx="3"/>
              <a:endCxn id="454" idx="1"/>
            </p:cNvCxnSpPr>
            <p:nvPr/>
          </p:nvCxnSpPr>
          <p:spPr>
            <a:xfrm flipH="1" rot="10800000">
              <a:off x="6452934" y="4029391"/>
              <a:ext cx="240000" cy="900"/>
            </a:xfrm>
            <a:prstGeom prst="curvedConnector3">
              <a:avLst>
                <a:gd fmla="val 50009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461" name="Google Shape;461;g20504761c68_0_37"/>
            <p:cNvSpPr txBox="1"/>
            <p:nvPr/>
          </p:nvSpPr>
          <p:spPr>
            <a:xfrm>
              <a:off x="2584520" y="2420424"/>
              <a:ext cx="530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W1</a:t>
              </a:r>
              <a:endParaRPr sz="1100"/>
            </a:p>
          </p:txBody>
        </p:sp>
        <p:cxnSp>
          <p:nvCxnSpPr>
            <p:cNvPr id="462" name="Google Shape;462;g20504761c68_0_37"/>
            <p:cNvCxnSpPr>
              <a:stCxn id="461" idx="3"/>
              <a:endCxn id="453" idx="1"/>
            </p:cNvCxnSpPr>
            <p:nvPr/>
          </p:nvCxnSpPr>
          <p:spPr>
            <a:xfrm>
              <a:off x="3114920" y="2597424"/>
              <a:ext cx="1130400" cy="14319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463" name="Google Shape;463;g20504761c68_0_37"/>
            <p:cNvSpPr txBox="1"/>
            <p:nvPr/>
          </p:nvSpPr>
          <p:spPr>
            <a:xfrm>
              <a:off x="1636106" y="1890223"/>
              <a:ext cx="2427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E </a:t>
              </a:r>
              <a:r>
                <a:rPr i="1" lang="en-US" sz="1000">
                  <a:solidFill>
                    <a:srgbClr val="1C4587"/>
                  </a:solidFill>
                </a:rPr>
                <a:t>x F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768x3072</a:t>
              </a:r>
              <a:endParaRPr i="1" sz="1000">
                <a:solidFill>
                  <a:srgbClr val="1C4587"/>
                </a:solidFill>
              </a:endParaRPr>
            </a:p>
          </p:txBody>
        </p:sp>
        <p:sp>
          <p:nvSpPr>
            <p:cNvPr id="464" name="Google Shape;464;g20504761c68_0_37"/>
            <p:cNvSpPr txBox="1"/>
            <p:nvPr/>
          </p:nvSpPr>
          <p:spPr>
            <a:xfrm>
              <a:off x="5697221" y="2507170"/>
              <a:ext cx="530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W2</a:t>
              </a:r>
              <a:endParaRPr sz="1100"/>
            </a:p>
          </p:txBody>
        </p:sp>
        <p:cxnSp>
          <p:nvCxnSpPr>
            <p:cNvPr id="465" name="Google Shape;465;g20504761c68_0_37"/>
            <p:cNvCxnSpPr>
              <a:stCxn id="464" idx="3"/>
              <a:endCxn id="454" idx="1"/>
            </p:cNvCxnSpPr>
            <p:nvPr/>
          </p:nvCxnSpPr>
          <p:spPr>
            <a:xfrm>
              <a:off x="6227621" y="2684170"/>
              <a:ext cx="465300" cy="1345200"/>
            </a:xfrm>
            <a:prstGeom prst="curvedConnector3">
              <a:avLst>
                <a:gd fmla="val 49990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466" name="Google Shape;466;g20504761c68_0_37"/>
            <p:cNvSpPr txBox="1"/>
            <p:nvPr/>
          </p:nvSpPr>
          <p:spPr>
            <a:xfrm>
              <a:off x="4748807" y="1890223"/>
              <a:ext cx="2427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F</a:t>
              </a:r>
              <a:r>
                <a:rPr i="1" lang="en-US" sz="1000">
                  <a:solidFill>
                    <a:srgbClr val="1C4587"/>
                  </a:solidFill>
                </a:rPr>
                <a:t> x E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3072x768</a:t>
              </a:r>
              <a:endParaRPr i="1" sz="1000">
                <a:solidFill>
                  <a:srgbClr val="1C4587"/>
                </a:solidFill>
              </a:endParaRPr>
            </a:p>
          </p:txBody>
        </p:sp>
        <p:sp>
          <p:nvSpPr>
            <p:cNvPr id="467" name="Google Shape;467;g20504761c68_0_37"/>
            <p:cNvSpPr txBox="1"/>
            <p:nvPr/>
          </p:nvSpPr>
          <p:spPr>
            <a:xfrm>
              <a:off x="5140068" y="3455598"/>
              <a:ext cx="530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y’</a:t>
              </a:r>
              <a:endParaRPr sz="1100"/>
            </a:p>
          </p:txBody>
        </p:sp>
        <p:sp>
          <p:nvSpPr>
            <p:cNvPr id="468" name="Google Shape;468;g20504761c68_0_37"/>
            <p:cNvSpPr txBox="1"/>
            <p:nvPr/>
          </p:nvSpPr>
          <p:spPr>
            <a:xfrm>
              <a:off x="4165417" y="2882418"/>
              <a:ext cx="2038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N</a:t>
              </a:r>
              <a:r>
                <a:rPr i="1" lang="en-US" sz="1000">
                  <a:solidFill>
                    <a:srgbClr val="1C4587"/>
                  </a:solidFill>
                </a:rPr>
                <a:t> x F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64x3072</a:t>
              </a:r>
              <a:endParaRPr i="1" sz="1000">
                <a:solidFill>
                  <a:srgbClr val="1C4587"/>
                </a:solidFill>
              </a:endParaRPr>
            </a:p>
          </p:txBody>
        </p:sp>
      </p:grpSp>
      <p:grpSp>
        <p:nvGrpSpPr>
          <p:cNvPr id="469" name="Google Shape;469;g20504761c68_0_37"/>
          <p:cNvGrpSpPr/>
          <p:nvPr/>
        </p:nvGrpSpPr>
        <p:grpSpPr>
          <a:xfrm>
            <a:off x="7587729" y="3169282"/>
            <a:ext cx="3549677" cy="1265674"/>
            <a:chOff x="7587729" y="3169282"/>
            <a:chExt cx="3549677" cy="1265674"/>
          </a:xfrm>
        </p:grpSpPr>
        <p:sp>
          <p:nvSpPr>
            <p:cNvPr id="470" name="Google Shape;470;g20504761c68_0_37"/>
            <p:cNvSpPr/>
            <p:nvPr/>
          </p:nvSpPr>
          <p:spPr>
            <a:xfrm>
              <a:off x="8067478" y="3623755"/>
              <a:ext cx="894900" cy="8112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Dropout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US" sz="800">
                  <a:solidFill>
                    <a:srgbClr val="000000"/>
                  </a:solidFill>
                </a:rPr>
                <a:t>LayerNorm</a:t>
              </a:r>
              <a:endParaRPr b="1" sz="800"/>
            </a:p>
          </p:txBody>
        </p:sp>
        <p:cxnSp>
          <p:nvCxnSpPr>
            <p:cNvPr id="471" name="Google Shape;471;g20504761c68_0_37"/>
            <p:cNvCxnSpPr>
              <a:stCxn id="470" idx="3"/>
            </p:cNvCxnSpPr>
            <p:nvPr/>
          </p:nvCxnSpPr>
          <p:spPr>
            <a:xfrm>
              <a:off x="8962378" y="4029355"/>
              <a:ext cx="793200" cy="9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472" name="Google Shape;472;g20504761c68_0_37"/>
            <p:cNvSpPr txBox="1"/>
            <p:nvPr/>
          </p:nvSpPr>
          <p:spPr>
            <a:xfrm>
              <a:off x="9826312" y="3720863"/>
              <a:ext cx="530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O</a:t>
              </a:r>
              <a:endParaRPr sz="1100"/>
            </a:p>
          </p:txBody>
        </p:sp>
        <p:cxnSp>
          <p:nvCxnSpPr>
            <p:cNvPr id="473" name="Google Shape;473;g20504761c68_0_37"/>
            <p:cNvCxnSpPr>
              <a:stCxn id="454" idx="3"/>
              <a:endCxn id="470" idx="1"/>
            </p:cNvCxnSpPr>
            <p:nvPr/>
          </p:nvCxnSpPr>
          <p:spPr>
            <a:xfrm>
              <a:off x="7587729" y="4029306"/>
              <a:ext cx="479700" cy="600"/>
            </a:xfrm>
            <a:prstGeom prst="curvedConnector3">
              <a:avLst>
                <a:gd fmla="val 49985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474" name="Google Shape;474;g20504761c68_0_37"/>
            <p:cNvSpPr txBox="1"/>
            <p:nvPr/>
          </p:nvSpPr>
          <p:spPr>
            <a:xfrm>
              <a:off x="9099206" y="3169282"/>
              <a:ext cx="2038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N</a:t>
              </a:r>
              <a:r>
                <a:rPr i="1" lang="en-US" sz="1000">
                  <a:solidFill>
                    <a:srgbClr val="1C4587"/>
                  </a:solidFill>
                </a:rPr>
                <a:t> x E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64x768</a:t>
              </a:r>
              <a:endParaRPr i="1" sz="1000">
                <a:solidFill>
                  <a:srgbClr val="1C4587"/>
                </a:solidFill>
              </a:endParaRPr>
            </a:p>
          </p:txBody>
        </p:sp>
      </p:grpSp>
      <p:sp>
        <p:nvSpPr>
          <p:cNvPr id="475" name="Google Shape;475;g20504761c68_0_37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0504761c68_0_51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Transformer Vectorization: Individual Kernels</a:t>
            </a:r>
            <a:endParaRPr b="1"/>
          </a:p>
        </p:txBody>
      </p:sp>
      <p:sp>
        <p:nvSpPr>
          <p:cNvPr id="482" name="Google Shape;482;g20504761c68_0_51"/>
          <p:cNvSpPr txBox="1"/>
          <p:nvPr>
            <p:ph idx="1" type="body"/>
          </p:nvPr>
        </p:nvSpPr>
        <p:spPr>
          <a:xfrm>
            <a:off x="731825" y="1412875"/>
            <a:ext cx="5328000" cy="206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ReLU</a:t>
            </a:r>
            <a:r>
              <a:rPr b="1" lang="en-US"/>
              <a:t> &amp; </a:t>
            </a:r>
            <a:r>
              <a:rPr b="1" lang="en-US"/>
              <a:t>Dropout</a:t>
            </a:r>
            <a:r>
              <a:rPr b="1" lang="en-US"/>
              <a:t>: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x = 0 if x &lt; 0 or based on a probability (mask)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vl_app = row * col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vl = min(vlmax, vl_app)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20504761c68_0_51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4" name="Google Shape;484;g20504761c68_0_51"/>
          <p:cNvSpPr txBox="1"/>
          <p:nvPr>
            <p:ph idx="1" type="body"/>
          </p:nvPr>
        </p:nvSpPr>
        <p:spPr>
          <a:xfrm>
            <a:off x="731850" y="3815950"/>
            <a:ext cx="5364300" cy="206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/>
              <a:t>Softmax &amp; LayerNorm: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Elements in a row are dependent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Load column for </a:t>
            </a:r>
            <a:r>
              <a:rPr lang="en-US"/>
              <a:t>parallelization (strided load/store)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vl_app = row</a:t>
            </a:r>
            <a:endParaRPr/>
          </a:p>
        </p:txBody>
      </p:sp>
      <p:grpSp>
        <p:nvGrpSpPr>
          <p:cNvPr id="485" name="Google Shape;485;g20504761c68_0_51"/>
          <p:cNvGrpSpPr/>
          <p:nvPr/>
        </p:nvGrpSpPr>
        <p:grpSpPr>
          <a:xfrm>
            <a:off x="7395740" y="1160350"/>
            <a:ext cx="1776010" cy="2037813"/>
            <a:chOff x="7395740" y="1160350"/>
            <a:chExt cx="1776010" cy="2037813"/>
          </a:xfrm>
        </p:grpSpPr>
        <p:grpSp>
          <p:nvGrpSpPr>
            <p:cNvPr id="486" name="Google Shape;486;g20504761c68_0_51"/>
            <p:cNvGrpSpPr/>
            <p:nvPr/>
          </p:nvGrpSpPr>
          <p:grpSpPr>
            <a:xfrm>
              <a:off x="7395740" y="1600938"/>
              <a:ext cx="1776010" cy="1597225"/>
              <a:chOff x="9456040" y="1656950"/>
              <a:chExt cx="1776010" cy="1597225"/>
            </a:xfrm>
          </p:grpSpPr>
          <p:grpSp>
            <p:nvGrpSpPr>
              <p:cNvPr id="487" name="Google Shape;487;g20504761c68_0_51"/>
              <p:cNvGrpSpPr/>
              <p:nvPr/>
            </p:nvGrpSpPr>
            <p:grpSpPr>
              <a:xfrm>
                <a:off x="9456040" y="1669550"/>
                <a:ext cx="1776010" cy="1550334"/>
                <a:chOff x="7449890" y="1669550"/>
                <a:chExt cx="1776010" cy="1550334"/>
              </a:xfrm>
            </p:grpSpPr>
            <p:sp>
              <p:nvSpPr>
                <p:cNvPr id="488" name="Google Shape;488;g20504761c68_0_51"/>
                <p:cNvSpPr/>
                <p:nvPr/>
              </p:nvSpPr>
              <p:spPr>
                <a:xfrm rot="5400000">
                  <a:off x="8855700" y="1686950"/>
                  <a:ext cx="387600" cy="352800"/>
                </a:xfrm>
                <a:prstGeom prst="rect">
                  <a:avLst/>
                </a:prstGeom>
                <a:solidFill>
                  <a:srgbClr val="45818E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" name="Google Shape;489;g20504761c68_0_51"/>
                <p:cNvSpPr/>
                <p:nvPr/>
              </p:nvSpPr>
              <p:spPr>
                <a:xfrm rot="5400000">
                  <a:off x="8855700" y="2074528"/>
                  <a:ext cx="387600" cy="352800"/>
                </a:xfrm>
                <a:prstGeom prst="rect">
                  <a:avLst/>
                </a:prstGeom>
                <a:solidFill>
                  <a:srgbClr val="674EA7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" name="Google Shape;490;g20504761c68_0_51"/>
                <p:cNvSpPr/>
                <p:nvPr/>
              </p:nvSpPr>
              <p:spPr>
                <a:xfrm rot="5400000">
                  <a:off x="8855700" y="2462106"/>
                  <a:ext cx="387600" cy="352800"/>
                </a:xfrm>
                <a:prstGeom prst="rect">
                  <a:avLst/>
                </a:prstGeom>
                <a:solidFill>
                  <a:srgbClr val="741B47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" name="Google Shape;491;g20504761c68_0_51"/>
                <p:cNvSpPr/>
                <p:nvPr/>
              </p:nvSpPr>
              <p:spPr>
                <a:xfrm rot="5400000">
                  <a:off x="8855700" y="2849684"/>
                  <a:ext cx="387600" cy="352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" name="Google Shape;492;g20504761c68_0_51"/>
                <p:cNvSpPr/>
                <p:nvPr/>
              </p:nvSpPr>
              <p:spPr>
                <a:xfrm rot="5400000">
                  <a:off x="8497015" y="1686950"/>
                  <a:ext cx="387600" cy="352800"/>
                </a:xfrm>
                <a:prstGeom prst="rect">
                  <a:avLst/>
                </a:prstGeom>
                <a:solidFill>
                  <a:srgbClr val="45818E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" name="Google Shape;493;g20504761c68_0_51"/>
                <p:cNvSpPr/>
                <p:nvPr/>
              </p:nvSpPr>
              <p:spPr>
                <a:xfrm rot="5400000">
                  <a:off x="8497015" y="2074528"/>
                  <a:ext cx="387600" cy="352800"/>
                </a:xfrm>
                <a:prstGeom prst="rect">
                  <a:avLst/>
                </a:prstGeom>
                <a:solidFill>
                  <a:srgbClr val="674EA7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" name="Google Shape;494;g20504761c68_0_51"/>
                <p:cNvSpPr/>
                <p:nvPr/>
              </p:nvSpPr>
              <p:spPr>
                <a:xfrm rot="5400000">
                  <a:off x="8497015" y="2462106"/>
                  <a:ext cx="387600" cy="352800"/>
                </a:xfrm>
                <a:prstGeom prst="rect">
                  <a:avLst/>
                </a:prstGeom>
                <a:solidFill>
                  <a:srgbClr val="741B47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" name="Google Shape;495;g20504761c68_0_51"/>
                <p:cNvSpPr/>
                <p:nvPr/>
              </p:nvSpPr>
              <p:spPr>
                <a:xfrm rot="5400000">
                  <a:off x="8497015" y="2849684"/>
                  <a:ext cx="387600" cy="352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" name="Google Shape;496;g20504761c68_0_51"/>
                <p:cNvSpPr/>
                <p:nvPr/>
              </p:nvSpPr>
              <p:spPr>
                <a:xfrm rot="5400000">
                  <a:off x="8144095" y="1686950"/>
                  <a:ext cx="387600" cy="352800"/>
                </a:xfrm>
                <a:prstGeom prst="rect">
                  <a:avLst/>
                </a:prstGeom>
                <a:solidFill>
                  <a:srgbClr val="45818E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" name="Google Shape;497;g20504761c68_0_51"/>
                <p:cNvSpPr/>
                <p:nvPr/>
              </p:nvSpPr>
              <p:spPr>
                <a:xfrm rot="5400000">
                  <a:off x="8144095" y="2074528"/>
                  <a:ext cx="387600" cy="352800"/>
                </a:xfrm>
                <a:prstGeom prst="rect">
                  <a:avLst/>
                </a:prstGeom>
                <a:solidFill>
                  <a:srgbClr val="674EA7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" name="Google Shape;498;g20504761c68_0_51"/>
                <p:cNvSpPr/>
                <p:nvPr/>
              </p:nvSpPr>
              <p:spPr>
                <a:xfrm rot="5400000">
                  <a:off x="8144095" y="2462106"/>
                  <a:ext cx="387600" cy="352800"/>
                </a:xfrm>
                <a:prstGeom prst="rect">
                  <a:avLst/>
                </a:prstGeom>
                <a:solidFill>
                  <a:srgbClr val="741B47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g20504761c68_0_51"/>
                <p:cNvSpPr/>
                <p:nvPr/>
              </p:nvSpPr>
              <p:spPr>
                <a:xfrm rot="5400000">
                  <a:off x="8144095" y="2849684"/>
                  <a:ext cx="387600" cy="352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" name="Google Shape;500;g20504761c68_0_51"/>
                <p:cNvSpPr/>
                <p:nvPr/>
              </p:nvSpPr>
              <p:spPr>
                <a:xfrm rot="5400000">
                  <a:off x="7785410" y="1686950"/>
                  <a:ext cx="387600" cy="352800"/>
                </a:xfrm>
                <a:prstGeom prst="rect">
                  <a:avLst/>
                </a:prstGeom>
                <a:solidFill>
                  <a:srgbClr val="45818E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" name="Google Shape;501;g20504761c68_0_51"/>
                <p:cNvSpPr/>
                <p:nvPr/>
              </p:nvSpPr>
              <p:spPr>
                <a:xfrm rot="5400000">
                  <a:off x="7785410" y="2074528"/>
                  <a:ext cx="387600" cy="352800"/>
                </a:xfrm>
                <a:prstGeom prst="rect">
                  <a:avLst/>
                </a:prstGeom>
                <a:solidFill>
                  <a:srgbClr val="674EA7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" name="Google Shape;502;g20504761c68_0_51"/>
                <p:cNvSpPr/>
                <p:nvPr/>
              </p:nvSpPr>
              <p:spPr>
                <a:xfrm rot="5400000">
                  <a:off x="7785410" y="2462106"/>
                  <a:ext cx="387600" cy="352800"/>
                </a:xfrm>
                <a:prstGeom prst="rect">
                  <a:avLst/>
                </a:prstGeom>
                <a:solidFill>
                  <a:srgbClr val="741B47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" name="Google Shape;503;g20504761c68_0_51"/>
                <p:cNvSpPr/>
                <p:nvPr/>
              </p:nvSpPr>
              <p:spPr>
                <a:xfrm rot="5400000">
                  <a:off x="7785410" y="2849684"/>
                  <a:ext cx="387600" cy="352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" name="Google Shape;504;g20504761c68_0_51"/>
                <p:cNvSpPr/>
                <p:nvPr/>
              </p:nvSpPr>
              <p:spPr>
                <a:xfrm rot="5400000">
                  <a:off x="7432490" y="1686950"/>
                  <a:ext cx="387600" cy="352800"/>
                </a:xfrm>
                <a:prstGeom prst="rect">
                  <a:avLst/>
                </a:prstGeom>
                <a:solidFill>
                  <a:srgbClr val="45818E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" name="Google Shape;505;g20504761c68_0_51"/>
                <p:cNvSpPr/>
                <p:nvPr/>
              </p:nvSpPr>
              <p:spPr>
                <a:xfrm rot="5400000">
                  <a:off x="7432490" y="2074528"/>
                  <a:ext cx="387600" cy="352800"/>
                </a:xfrm>
                <a:prstGeom prst="rect">
                  <a:avLst/>
                </a:prstGeom>
                <a:solidFill>
                  <a:srgbClr val="674EA7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" name="Google Shape;506;g20504761c68_0_51"/>
                <p:cNvSpPr/>
                <p:nvPr/>
              </p:nvSpPr>
              <p:spPr>
                <a:xfrm rot="5400000">
                  <a:off x="7432490" y="2462106"/>
                  <a:ext cx="387600" cy="352800"/>
                </a:xfrm>
                <a:prstGeom prst="rect">
                  <a:avLst/>
                </a:prstGeom>
                <a:solidFill>
                  <a:srgbClr val="741B47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" name="Google Shape;507;g20504761c68_0_51"/>
                <p:cNvSpPr/>
                <p:nvPr/>
              </p:nvSpPr>
              <p:spPr>
                <a:xfrm rot="5400000">
                  <a:off x="7432490" y="2849684"/>
                  <a:ext cx="387600" cy="352800"/>
                </a:xfrm>
                <a:prstGeom prst="rect">
                  <a:avLst/>
                </a:prstGeom>
                <a:solidFill>
                  <a:srgbClr val="BF9000"/>
                </a:solidFill>
                <a:ln cap="flat" cmpd="sng" w="9525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08" name="Google Shape;508;g20504761c68_0_51"/>
              <p:cNvSpPr txBox="1"/>
              <p:nvPr/>
            </p:nvSpPr>
            <p:spPr>
              <a:xfrm>
                <a:off x="9935525" y="1656950"/>
                <a:ext cx="913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vec 1</a:t>
                </a:r>
                <a:endParaRPr/>
              </a:p>
            </p:txBody>
          </p:sp>
          <p:sp>
            <p:nvSpPr>
              <p:cNvPr id="509" name="Google Shape;509;g20504761c68_0_51"/>
              <p:cNvSpPr txBox="1"/>
              <p:nvPr/>
            </p:nvSpPr>
            <p:spPr>
              <a:xfrm>
                <a:off x="9935525" y="2024313"/>
                <a:ext cx="913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vec 2</a:t>
                </a:r>
                <a:endParaRPr/>
              </a:p>
            </p:txBody>
          </p:sp>
          <p:sp>
            <p:nvSpPr>
              <p:cNvPr id="510" name="Google Shape;510;g20504761c68_0_51"/>
              <p:cNvSpPr txBox="1"/>
              <p:nvPr/>
            </p:nvSpPr>
            <p:spPr>
              <a:xfrm>
                <a:off x="9935525" y="2433575"/>
                <a:ext cx="913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vec 3</a:t>
                </a:r>
                <a:endParaRPr/>
              </a:p>
            </p:txBody>
          </p:sp>
          <p:sp>
            <p:nvSpPr>
              <p:cNvPr id="511" name="Google Shape;511;g20504761c68_0_51"/>
              <p:cNvSpPr txBox="1"/>
              <p:nvPr/>
            </p:nvSpPr>
            <p:spPr>
              <a:xfrm>
                <a:off x="9935525" y="2853975"/>
                <a:ext cx="913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vec 4</a:t>
                </a:r>
                <a:endParaRPr/>
              </a:p>
            </p:txBody>
          </p:sp>
        </p:grpSp>
        <p:sp>
          <p:nvSpPr>
            <p:cNvPr id="512" name="Google Shape;512;g20504761c68_0_51"/>
            <p:cNvSpPr txBox="1"/>
            <p:nvPr/>
          </p:nvSpPr>
          <p:spPr>
            <a:xfrm>
              <a:off x="7836525" y="1160350"/>
              <a:ext cx="94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Memory</a:t>
              </a:r>
              <a:endParaRPr/>
            </a:p>
          </p:txBody>
        </p:sp>
      </p:grpSp>
      <p:grpSp>
        <p:nvGrpSpPr>
          <p:cNvPr id="513" name="Google Shape;513;g20504761c68_0_51"/>
          <p:cNvGrpSpPr/>
          <p:nvPr/>
        </p:nvGrpSpPr>
        <p:grpSpPr>
          <a:xfrm>
            <a:off x="7396700" y="3995000"/>
            <a:ext cx="1870850" cy="1550334"/>
            <a:chOff x="7396700" y="3995000"/>
            <a:chExt cx="1870850" cy="1550334"/>
          </a:xfrm>
        </p:grpSpPr>
        <p:sp>
          <p:nvSpPr>
            <p:cNvPr id="514" name="Google Shape;514;g20504761c68_0_51"/>
            <p:cNvSpPr/>
            <p:nvPr/>
          </p:nvSpPr>
          <p:spPr>
            <a:xfrm rot="5400000">
              <a:off x="8855700" y="4012400"/>
              <a:ext cx="387600" cy="352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g20504761c68_0_51"/>
            <p:cNvSpPr/>
            <p:nvPr/>
          </p:nvSpPr>
          <p:spPr>
            <a:xfrm rot="5400000">
              <a:off x="8855700" y="4399978"/>
              <a:ext cx="387600" cy="352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g20504761c68_0_51"/>
            <p:cNvSpPr/>
            <p:nvPr/>
          </p:nvSpPr>
          <p:spPr>
            <a:xfrm rot="5400000">
              <a:off x="8855700" y="4787556"/>
              <a:ext cx="387600" cy="352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g20504761c68_0_51"/>
            <p:cNvSpPr/>
            <p:nvPr/>
          </p:nvSpPr>
          <p:spPr>
            <a:xfrm rot="5400000">
              <a:off x="8855700" y="5175134"/>
              <a:ext cx="387600" cy="352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g20504761c68_0_51"/>
            <p:cNvSpPr/>
            <p:nvPr/>
          </p:nvSpPr>
          <p:spPr>
            <a:xfrm rot="5400000">
              <a:off x="8497015" y="4012400"/>
              <a:ext cx="387600" cy="352800"/>
            </a:xfrm>
            <a:prstGeom prst="rect">
              <a:avLst/>
            </a:prstGeom>
            <a:solidFill>
              <a:srgbClr val="C27BA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g20504761c68_0_51"/>
            <p:cNvSpPr/>
            <p:nvPr/>
          </p:nvSpPr>
          <p:spPr>
            <a:xfrm rot="5400000">
              <a:off x="8497015" y="4399978"/>
              <a:ext cx="387600" cy="352800"/>
            </a:xfrm>
            <a:prstGeom prst="rect">
              <a:avLst/>
            </a:prstGeom>
            <a:solidFill>
              <a:srgbClr val="C27BA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g20504761c68_0_51"/>
            <p:cNvSpPr/>
            <p:nvPr/>
          </p:nvSpPr>
          <p:spPr>
            <a:xfrm rot="5400000">
              <a:off x="8497015" y="4787556"/>
              <a:ext cx="387600" cy="352800"/>
            </a:xfrm>
            <a:prstGeom prst="rect">
              <a:avLst/>
            </a:prstGeom>
            <a:solidFill>
              <a:srgbClr val="C27BA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g20504761c68_0_51"/>
            <p:cNvSpPr/>
            <p:nvPr/>
          </p:nvSpPr>
          <p:spPr>
            <a:xfrm rot="5400000">
              <a:off x="8497015" y="5175134"/>
              <a:ext cx="387600" cy="352800"/>
            </a:xfrm>
            <a:prstGeom prst="rect">
              <a:avLst/>
            </a:prstGeom>
            <a:solidFill>
              <a:srgbClr val="C27BA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g20504761c68_0_51"/>
            <p:cNvSpPr/>
            <p:nvPr/>
          </p:nvSpPr>
          <p:spPr>
            <a:xfrm rot="5400000">
              <a:off x="8144095" y="4012400"/>
              <a:ext cx="387600" cy="3528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g20504761c68_0_51"/>
            <p:cNvSpPr/>
            <p:nvPr/>
          </p:nvSpPr>
          <p:spPr>
            <a:xfrm rot="5400000">
              <a:off x="8144095" y="4399978"/>
              <a:ext cx="387600" cy="3528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g20504761c68_0_51"/>
            <p:cNvSpPr/>
            <p:nvPr/>
          </p:nvSpPr>
          <p:spPr>
            <a:xfrm rot="5400000">
              <a:off x="8144095" y="4787556"/>
              <a:ext cx="387600" cy="3528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g20504761c68_0_51"/>
            <p:cNvSpPr/>
            <p:nvPr/>
          </p:nvSpPr>
          <p:spPr>
            <a:xfrm rot="5400000">
              <a:off x="8144095" y="5175134"/>
              <a:ext cx="387600" cy="3528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g20504761c68_0_51"/>
            <p:cNvSpPr/>
            <p:nvPr/>
          </p:nvSpPr>
          <p:spPr>
            <a:xfrm rot="5400000">
              <a:off x="7785410" y="4012400"/>
              <a:ext cx="387600" cy="352800"/>
            </a:xfrm>
            <a:prstGeom prst="rect">
              <a:avLst/>
            </a:prstGeom>
            <a:solidFill>
              <a:srgbClr val="3D85C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g20504761c68_0_51"/>
            <p:cNvSpPr/>
            <p:nvPr/>
          </p:nvSpPr>
          <p:spPr>
            <a:xfrm rot="5400000">
              <a:off x="7785410" y="4399978"/>
              <a:ext cx="387600" cy="352800"/>
            </a:xfrm>
            <a:prstGeom prst="rect">
              <a:avLst/>
            </a:prstGeom>
            <a:solidFill>
              <a:srgbClr val="3D85C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g20504761c68_0_51"/>
            <p:cNvSpPr/>
            <p:nvPr/>
          </p:nvSpPr>
          <p:spPr>
            <a:xfrm rot="5400000">
              <a:off x="7785410" y="4787556"/>
              <a:ext cx="387600" cy="352800"/>
            </a:xfrm>
            <a:prstGeom prst="rect">
              <a:avLst/>
            </a:prstGeom>
            <a:solidFill>
              <a:srgbClr val="3D85C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g20504761c68_0_51"/>
            <p:cNvSpPr/>
            <p:nvPr/>
          </p:nvSpPr>
          <p:spPr>
            <a:xfrm rot="5400000">
              <a:off x="7785410" y="5175134"/>
              <a:ext cx="387600" cy="352800"/>
            </a:xfrm>
            <a:prstGeom prst="rect">
              <a:avLst/>
            </a:prstGeom>
            <a:solidFill>
              <a:srgbClr val="3D85C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g20504761c68_0_51"/>
            <p:cNvSpPr/>
            <p:nvPr/>
          </p:nvSpPr>
          <p:spPr>
            <a:xfrm rot="5400000">
              <a:off x="7432490" y="4012400"/>
              <a:ext cx="387600" cy="352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g20504761c68_0_51"/>
            <p:cNvSpPr/>
            <p:nvPr/>
          </p:nvSpPr>
          <p:spPr>
            <a:xfrm rot="5400000">
              <a:off x="7432490" y="4399978"/>
              <a:ext cx="387600" cy="352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g20504761c68_0_51"/>
            <p:cNvSpPr/>
            <p:nvPr/>
          </p:nvSpPr>
          <p:spPr>
            <a:xfrm rot="5400000">
              <a:off x="7432490" y="4787556"/>
              <a:ext cx="387600" cy="352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g20504761c68_0_51"/>
            <p:cNvSpPr/>
            <p:nvPr/>
          </p:nvSpPr>
          <p:spPr>
            <a:xfrm rot="5400000">
              <a:off x="7432490" y="5175134"/>
              <a:ext cx="387600" cy="3528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g20504761c68_0_51"/>
            <p:cNvSpPr txBox="1"/>
            <p:nvPr/>
          </p:nvSpPr>
          <p:spPr>
            <a:xfrm rot="5400000">
              <a:off x="7139900" y="4563400"/>
              <a:ext cx="91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vec 1</a:t>
              </a:r>
              <a:endParaRPr/>
            </a:p>
          </p:txBody>
        </p:sp>
        <p:sp>
          <p:nvSpPr>
            <p:cNvPr id="535" name="Google Shape;535;g20504761c68_0_51"/>
            <p:cNvSpPr txBox="1"/>
            <p:nvPr/>
          </p:nvSpPr>
          <p:spPr>
            <a:xfrm rot="5400000">
              <a:off x="7522300" y="4563400"/>
              <a:ext cx="91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vec 2</a:t>
              </a:r>
              <a:endParaRPr/>
            </a:p>
          </p:txBody>
        </p:sp>
        <p:sp>
          <p:nvSpPr>
            <p:cNvPr id="536" name="Google Shape;536;g20504761c68_0_51"/>
            <p:cNvSpPr txBox="1"/>
            <p:nvPr/>
          </p:nvSpPr>
          <p:spPr>
            <a:xfrm rot="5400000">
              <a:off x="7881000" y="4563400"/>
              <a:ext cx="91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vec 3</a:t>
              </a:r>
              <a:endParaRPr/>
            </a:p>
          </p:txBody>
        </p:sp>
        <p:sp>
          <p:nvSpPr>
            <p:cNvPr id="537" name="Google Shape;537;g20504761c68_0_51"/>
            <p:cNvSpPr txBox="1"/>
            <p:nvPr/>
          </p:nvSpPr>
          <p:spPr>
            <a:xfrm rot="5400000">
              <a:off x="8263400" y="4563400"/>
              <a:ext cx="91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vec 4</a:t>
              </a:r>
              <a:endParaRPr/>
            </a:p>
          </p:txBody>
        </p:sp>
        <p:sp>
          <p:nvSpPr>
            <p:cNvPr id="538" name="Google Shape;538;g20504761c68_0_51"/>
            <p:cNvSpPr txBox="1"/>
            <p:nvPr/>
          </p:nvSpPr>
          <p:spPr>
            <a:xfrm rot="5400000">
              <a:off x="8610550" y="4563400"/>
              <a:ext cx="91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vec 5</a:t>
              </a:r>
              <a:endParaRPr/>
            </a:p>
          </p:txBody>
        </p:sp>
      </p:grpSp>
      <p:sp>
        <p:nvSpPr>
          <p:cNvPr id="539" name="Google Shape;539;g20504761c68_0_51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g20807001c2a_0_507"/>
          <p:cNvGrpSpPr/>
          <p:nvPr/>
        </p:nvGrpSpPr>
        <p:grpSpPr>
          <a:xfrm>
            <a:off x="416145" y="620785"/>
            <a:ext cx="5747000" cy="3090046"/>
            <a:chOff x="416145" y="620785"/>
            <a:chExt cx="5747000" cy="3090046"/>
          </a:xfrm>
        </p:grpSpPr>
        <p:pic>
          <p:nvPicPr>
            <p:cNvPr id="546" name="Google Shape;546;g20807001c2a_0_507" title="Chart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6145" y="620785"/>
              <a:ext cx="5747000" cy="30900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7" name="Google Shape;547;g20807001c2a_0_507"/>
            <p:cNvGrpSpPr/>
            <p:nvPr/>
          </p:nvGrpSpPr>
          <p:grpSpPr>
            <a:xfrm>
              <a:off x="1057110" y="1728076"/>
              <a:ext cx="4909592" cy="1484704"/>
              <a:chOff x="4336182" y="1849898"/>
              <a:chExt cx="5272328" cy="1830483"/>
            </a:xfrm>
          </p:grpSpPr>
          <p:sp>
            <p:nvSpPr>
              <p:cNvPr id="548" name="Google Shape;548;g20807001c2a_0_507"/>
              <p:cNvSpPr/>
              <p:nvPr/>
            </p:nvSpPr>
            <p:spPr>
              <a:xfrm>
                <a:off x="9031296" y="1849898"/>
                <a:ext cx="387900" cy="1830000"/>
              </a:xfrm>
              <a:prstGeom prst="rect">
                <a:avLst/>
              </a:prstGeom>
              <a:solidFill>
                <a:srgbClr val="3C78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cxnSp>
            <p:nvCxnSpPr>
              <p:cNvPr id="549" name="Google Shape;549;g20807001c2a_0_507"/>
              <p:cNvCxnSpPr/>
              <p:nvPr/>
            </p:nvCxnSpPr>
            <p:spPr>
              <a:xfrm>
                <a:off x="7097234" y="3663419"/>
                <a:ext cx="4020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50" name="Google Shape;550;g20807001c2a_0_507"/>
              <p:cNvSpPr txBox="1"/>
              <p:nvPr/>
            </p:nvSpPr>
            <p:spPr>
              <a:xfrm>
                <a:off x="6931412" y="3142475"/>
                <a:ext cx="766500" cy="4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82%</a:t>
                </a:r>
                <a:endParaRPr sz="1100"/>
              </a:p>
            </p:txBody>
          </p:sp>
          <p:sp>
            <p:nvSpPr>
              <p:cNvPr id="551" name="Google Shape;551;g20807001c2a_0_507"/>
              <p:cNvSpPr txBox="1"/>
              <p:nvPr/>
            </p:nvSpPr>
            <p:spPr>
              <a:xfrm>
                <a:off x="5633810" y="3243880"/>
                <a:ext cx="766500" cy="4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8%</a:t>
                </a:r>
                <a:endParaRPr sz="1100"/>
              </a:p>
            </p:txBody>
          </p:sp>
          <p:sp>
            <p:nvSpPr>
              <p:cNvPr id="552" name="Google Shape;552;g20807001c2a_0_507"/>
              <p:cNvSpPr txBox="1"/>
              <p:nvPr/>
            </p:nvSpPr>
            <p:spPr>
              <a:xfrm>
                <a:off x="4971642" y="3243880"/>
                <a:ext cx="766500" cy="4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24%</a:t>
                </a:r>
                <a:endParaRPr sz="1100"/>
              </a:p>
            </p:txBody>
          </p:sp>
          <p:sp>
            <p:nvSpPr>
              <p:cNvPr id="553" name="Google Shape;553;g20807001c2a_0_507"/>
              <p:cNvSpPr txBox="1"/>
              <p:nvPr/>
            </p:nvSpPr>
            <p:spPr>
              <a:xfrm>
                <a:off x="4336182" y="3243880"/>
                <a:ext cx="766500" cy="4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23%</a:t>
                </a:r>
                <a:endParaRPr sz="1100"/>
              </a:p>
            </p:txBody>
          </p:sp>
          <p:sp>
            <p:nvSpPr>
              <p:cNvPr id="554" name="Google Shape;554;g20807001c2a_0_507"/>
              <p:cNvSpPr/>
              <p:nvPr/>
            </p:nvSpPr>
            <p:spPr>
              <a:xfrm>
                <a:off x="8385199" y="2560766"/>
                <a:ext cx="387900" cy="1119000"/>
              </a:xfrm>
              <a:prstGeom prst="rect">
                <a:avLst/>
              </a:prstGeom>
              <a:solidFill>
                <a:srgbClr val="3C78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sp>
            <p:nvSpPr>
              <p:cNvPr id="555" name="Google Shape;555;g20807001c2a_0_507"/>
              <p:cNvSpPr/>
              <p:nvPr/>
            </p:nvSpPr>
            <p:spPr>
              <a:xfrm>
                <a:off x="7735521" y="3142463"/>
                <a:ext cx="402000" cy="537300"/>
              </a:xfrm>
              <a:prstGeom prst="rect">
                <a:avLst/>
              </a:prstGeom>
              <a:solidFill>
                <a:srgbClr val="3C78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sp>
            <p:nvSpPr>
              <p:cNvPr id="556" name="Google Shape;556;g20807001c2a_0_507"/>
              <p:cNvSpPr txBox="1"/>
              <p:nvPr/>
            </p:nvSpPr>
            <p:spPr>
              <a:xfrm>
                <a:off x="7572246" y="3192870"/>
                <a:ext cx="766500" cy="4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94%</a:t>
                </a:r>
                <a:endParaRPr sz="1100"/>
              </a:p>
            </p:txBody>
          </p:sp>
          <p:sp>
            <p:nvSpPr>
              <p:cNvPr id="557" name="Google Shape;557;g20807001c2a_0_507"/>
              <p:cNvSpPr txBox="1"/>
              <p:nvPr/>
            </p:nvSpPr>
            <p:spPr>
              <a:xfrm>
                <a:off x="8216449" y="2943266"/>
                <a:ext cx="766500" cy="4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94%</a:t>
                </a:r>
                <a:endParaRPr sz="1100"/>
              </a:p>
            </p:txBody>
          </p:sp>
          <p:sp>
            <p:nvSpPr>
              <p:cNvPr id="558" name="Google Shape;558;g20807001c2a_0_507"/>
              <p:cNvSpPr txBox="1"/>
              <p:nvPr/>
            </p:nvSpPr>
            <p:spPr>
              <a:xfrm>
                <a:off x="8842009" y="2529820"/>
                <a:ext cx="766500" cy="4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91%</a:t>
                </a:r>
                <a:endParaRPr sz="1100"/>
              </a:p>
            </p:txBody>
          </p:sp>
          <p:sp>
            <p:nvSpPr>
              <p:cNvPr id="559" name="Google Shape;559;g20807001c2a_0_507"/>
              <p:cNvSpPr txBox="1"/>
              <p:nvPr/>
            </p:nvSpPr>
            <p:spPr>
              <a:xfrm>
                <a:off x="6271948" y="3243865"/>
                <a:ext cx="766500" cy="4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22%</a:t>
                </a:r>
                <a:endParaRPr sz="1100"/>
              </a:p>
            </p:txBody>
          </p:sp>
        </p:grpSp>
      </p:grpSp>
      <p:grpSp>
        <p:nvGrpSpPr>
          <p:cNvPr id="560" name="Google Shape;560;g20807001c2a_0_507"/>
          <p:cNvGrpSpPr/>
          <p:nvPr/>
        </p:nvGrpSpPr>
        <p:grpSpPr>
          <a:xfrm>
            <a:off x="638400" y="3596925"/>
            <a:ext cx="5619301" cy="3261075"/>
            <a:chOff x="638400" y="3479750"/>
            <a:chExt cx="5619301" cy="3261075"/>
          </a:xfrm>
        </p:grpSpPr>
        <p:pic>
          <p:nvPicPr>
            <p:cNvPr id="561" name="Google Shape;561;g20807001c2a_0_507" title="Chart"/>
            <p:cNvPicPr preferRelativeResize="0"/>
            <p:nvPr/>
          </p:nvPicPr>
          <p:blipFill rotWithShape="1">
            <a:blip r:embed="rId4">
              <a:alphaModFix/>
            </a:blip>
            <a:srcRect b="3389" l="0" r="2229" t="4266"/>
            <a:stretch/>
          </p:blipFill>
          <p:spPr>
            <a:xfrm>
              <a:off x="638400" y="3479750"/>
              <a:ext cx="5619301" cy="3261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2" name="Google Shape;562;g20807001c2a_0_507"/>
            <p:cNvSpPr/>
            <p:nvPr/>
          </p:nvSpPr>
          <p:spPr>
            <a:xfrm>
              <a:off x="5034600" y="5820375"/>
              <a:ext cx="361800" cy="5088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cxnSp>
          <p:nvCxnSpPr>
            <p:cNvPr id="563" name="Google Shape;563;g20807001c2a_0_507"/>
            <p:cNvCxnSpPr/>
            <p:nvPr/>
          </p:nvCxnSpPr>
          <p:spPr>
            <a:xfrm>
              <a:off x="3856169" y="6321957"/>
              <a:ext cx="37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64" name="Google Shape;564;g20807001c2a_0_507"/>
            <p:cNvSpPr/>
            <p:nvPr/>
          </p:nvSpPr>
          <p:spPr>
            <a:xfrm>
              <a:off x="5631417" y="5439773"/>
              <a:ext cx="361800" cy="9000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5" name="Google Shape;565;g20807001c2a_0_507"/>
            <p:cNvSpPr/>
            <p:nvPr/>
          </p:nvSpPr>
          <p:spPr>
            <a:xfrm>
              <a:off x="4447800" y="6105950"/>
              <a:ext cx="361800" cy="2232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66" name="Google Shape;566;g20807001c2a_0_507"/>
            <p:cNvSpPr txBox="1"/>
            <p:nvPr/>
          </p:nvSpPr>
          <p:spPr>
            <a:xfrm>
              <a:off x="5453681" y="5757006"/>
              <a:ext cx="737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74%</a:t>
              </a:r>
              <a:endParaRPr sz="1100"/>
            </a:p>
          </p:txBody>
        </p:sp>
        <p:sp>
          <p:nvSpPr>
            <p:cNvPr id="567" name="Google Shape;567;g20807001c2a_0_507"/>
            <p:cNvSpPr txBox="1"/>
            <p:nvPr/>
          </p:nvSpPr>
          <p:spPr>
            <a:xfrm>
              <a:off x="4856943" y="5894185"/>
              <a:ext cx="737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85%</a:t>
              </a:r>
              <a:endParaRPr sz="1100"/>
            </a:p>
          </p:txBody>
        </p:sp>
        <p:sp>
          <p:nvSpPr>
            <p:cNvPr id="568" name="Google Shape;568;g20807001c2a_0_507"/>
            <p:cNvSpPr txBox="1"/>
            <p:nvPr/>
          </p:nvSpPr>
          <p:spPr>
            <a:xfrm>
              <a:off x="4263892" y="6040548"/>
              <a:ext cx="737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80%</a:t>
              </a:r>
              <a:endParaRPr sz="1100"/>
            </a:p>
          </p:txBody>
        </p:sp>
        <p:sp>
          <p:nvSpPr>
            <p:cNvPr id="569" name="Google Shape;569;g20807001c2a_0_507"/>
            <p:cNvSpPr txBox="1"/>
            <p:nvPr/>
          </p:nvSpPr>
          <p:spPr>
            <a:xfrm>
              <a:off x="3663423" y="5879856"/>
              <a:ext cx="737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35%</a:t>
              </a:r>
              <a:endParaRPr sz="1100"/>
            </a:p>
          </p:txBody>
        </p:sp>
        <p:sp>
          <p:nvSpPr>
            <p:cNvPr id="570" name="Google Shape;570;g20807001c2a_0_507"/>
            <p:cNvSpPr txBox="1"/>
            <p:nvPr/>
          </p:nvSpPr>
          <p:spPr>
            <a:xfrm>
              <a:off x="3143354" y="5879744"/>
              <a:ext cx="737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6%</a:t>
              </a:r>
              <a:endParaRPr sz="1100"/>
            </a:p>
          </p:txBody>
        </p:sp>
        <p:sp>
          <p:nvSpPr>
            <p:cNvPr id="571" name="Google Shape;571;g20807001c2a_0_507"/>
            <p:cNvSpPr txBox="1"/>
            <p:nvPr/>
          </p:nvSpPr>
          <p:spPr>
            <a:xfrm>
              <a:off x="2469866" y="5879794"/>
              <a:ext cx="737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2%</a:t>
              </a:r>
              <a:endParaRPr sz="1100"/>
            </a:p>
          </p:txBody>
        </p:sp>
        <p:sp>
          <p:nvSpPr>
            <p:cNvPr id="572" name="Google Shape;572;g20807001c2a_0_507"/>
            <p:cNvSpPr txBox="1"/>
            <p:nvPr/>
          </p:nvSpPr>
          <p:spPr>
            <a:xfrm>
              <a:off x="1941029" y="5879854"/>
              <a:ext cx="737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24%</a:t>
              </a:r>
              <a:endParaRPr sz="1100"/>
            </a:p>
          </p:txBody>
        </p:sp>
        <p:sp>
          <p:nvSpPr>
            <p:cNvPr id="573" name="Google Shape;573;g20807001c2a_0_507"/>
            <p:cNvSpPr txBox="1"/>
            <p:nvPr/>
          </p:nvSpPr>
          <p:spPr>
            <a:xfrm>
              <a:off x="1276518" y="5879804"/>
              <a:ext cx="737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23%</a:t>
              </a:r>
              <a:endParaRPr sz="1100"/>
            </a:p>
          </p:txBody>
        </p:sp>
      </p:grpSp>
      <p:sp>
        <p:nvSpPr>
          <p:cNvPr id="574" name="Google Shape;574;g20807001c2a_0_507"/>
          <p:cNvSpPr txBox="1"/>
          <p:nvPr>
            <p:ph type="title"/>
          </p:nvPr>
        </p:nvSpPr>
        <p:spPr>
          <a:xfrm>
            <a:off x="731862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Runtime and Utilization</a:t>
            </a:r>
            <a:endParaRPr b="1"/>
          </a:p>
        </p:txBody>
      </p:sp>
      <p:sp>
        <p:nvSpPr>
          <p:cNvPr id="575" name="Google Shape;575;g20807001c2a_0_507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6" name="Google Shape;576;g20807001c2a_0_507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  <p:grpSp>
        <p:nvGrpSpPr>
          <p:cNvPr id="577" name="Google Shape;577;g20807001c2a_0_507"/>
          <p:cNvGrpSpPr/>
          <p:nvPr/>
        </p:nvGrpSpPr>
        <p:grpSpPr>
          <a:xfrm>
            <a:off x="6257695" y="713347"/>
            <a:ext cx="5747000" cy="3090046"/>
            <a:chOff x="6257695" y="713347"/>
            <a:chExt cx="5747000" cy="3090046"/>
          </a:xfrm>
        </p:grpSpPr>
        <p:pic>
          <p:nvPicPr>
            <p:cNvPr id="578" name="Google Shape;578;g20807001c2a_0_507" title="Chart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57695" y="713347"/>
              <a:ext cx="5747000" cy="30900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9" name="Google Shape;579;g20807001c2a_0_507"/>
            <p:cNvSpPr/>
            <p:nvPr/>
          </p:nvSpPr>
          <p:spPr>
            <a:xfrm>
              <a:off x="11261150" y="2088550"/>
              <a:ext cx="375000" cy="12072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80" name="Google Shape;580;g20807001c2a_0_507"/>
            <p:cNvSpPr txBox="1"/>
            <p:nvPr/>
          </p:nvSpPr>
          <p:spPr>
            <a:xfrm>
              <a:off x="11076925" y="2428975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88%</a:t>
              </a:r>
              <a:endParaRPr sz="1100"/>
            </a:p>
          </p:txBody>
        </p:sp>
        <p:sp>
          <p:nvSpPr>
            <p:cNvPr id="581" name="Google Shape;581;g20807001c2a_0_507"/>
            <p:cNvSpPr txBox="1"/>
            <p:nvPr/>
          </p:nvSpPr>
          <p:spPr>
            <a:xfrm>
              <a:off x="8067950" y="2923200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4%</a:t>
              </a:r>
              <a:endParaRPr sz="1100"/>
            </a:p>
          </p:txBody>
        </p:sp>
        <p:sp>
          <p:nvSpPr>
            <p:cNvPr id="582" name="Google Shape;582;g20807001c2a_0_507"/>
            <p:cNvSpPr txBox="1"/>
            <p:nvPr/>
          </p:nvSpPr>
          <p:spPr>
            <a:xfrm>
              <a:off x="7529513" y="2923200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24%</a:t>
              </a:r>
              <a:endParaRPr sz="1100"/>
            </a:p>
          </p:txBody>
        </p:sp>
        <p:sp>
          <p:nvSpPr>
            <p:cNvPr id="583" name="Google Shape;583;g20807001c2a_0_507"/>
            <p:cNvSpPr txBox="1"/>
            <p:nvPr/>
          </p:nvSpPr>
          <p:spPr>
            <a:xfrm>
              <a:off x="6925638" y="2947175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23%</a:t>
              </a:r>
              <a:endParaRPr sz="1100"/>
            </a:p>
          </p:txBody>
        </p:sp>
        <p:sp>
          <p:nvSpPr>
            <p:cNvPr id="584" name="Google Shape;584;g20807001c2a_0_507"/>
            <p:cNvSpPr txBox="1"/>
            <p:nvPr/>
          </p:nvSpPr>
          <p:spPr>
            <a:xfrm>
              <a:off x="9275125" y="2923200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60%</a:t>
              </a:r>
              <a:endParaRPr sz="1100"/>
            </a:p>
          </p:txBody>
        </p:sp>
        <p:cxnSp>
          <p:nvCxnSpPr>
            <p:cNvPr id="585" name="Google Shape;585;g20807001c2a_0_507"/>
            <p:cNvCxnSpPr/>
            <p:nvPr/>
          </p:nvCxnSpPr>
          <p:spPr>
            <a:xfrm>
              <a:off x="9479225" y="3286750"/>
              <a:ext cx="375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86" name="Google Shape;586;g20807001c2a_0_507"/>
            <p:cNvSpPr txBox="1"/>
            <p:nvPr/>
          </p:nvSpPr>
          <p:spPr>
            <a:xfrm>
              <a:off x="8703975" y="2923200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12%</a:t>
              </a:r>
              <a:endParaRPr sz="1100"/>
            </a:p>
          </p:txBody>
        </p:sp>
        <p:sp>
          <p:nvSpPr>
            <p:cNvPr id="587" name="Google Shape;587;g20807001c2a_0_507"/>
            <p:cNvSpPr/>
            <p:nvPr/>
          </p:nvSpPr>
          <p:spPr>
            <a:xfrm>
              <a:off x="10670225" y="2569475"/>
              <a:ext cx="375000" cy="7317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88" name="Google Shape;588;g20807001c2a_0_507"/>
            <p:cNvSpPr txBox="1"/>
            <p:nvPr/>
          </p:nvSpPr>
          <p:spPr>
            <a:xfrm>
              <a:off x="10471688" y="2786025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94</a:t>
              </a:r>
              <a:r>
                <a:rPr lang="en-US" sz="1100"/>
                <a:t>%</a:t>
              </a:r>
              <a:endParaRPr sz="1100"/>
            </a:p>
          </p:txBody>
        </p:sp>
        <p:sp>
          <p:nvSpPr>
            <p:cNvPr id="589" name="Google Shape;589;g20807001c2a_0_507"/>
            <p:cNvSpPr/>
            <p:nvPr/>
          </p:nvSpPr>
          <p:spPr>
            <a:xfrm>
              <a:off x="10073725" y="2968475"/>
              <a:ext cx="375000" cy="3327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90" name="Google Shape;590;g20807001c2a_0_507"/>
            <p:cNvSpPr txBox="1"/>
            <p:nvPr/>
          </p:nvSpPr>
          <p:spPr>
            <a:xfrm>
              <a:off x="9878425" y="2957819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93%</a:t>
              </a:r>
              <a:endParaRPr sz="1100"/>
            </a:p>
          </p:txBody>
        </p:sp>
      </p:grpSp>
      <p:grpSp>
        <p:nvGrpSpPr>
          <p:cNvPr id="591" name="Google Shape;591;g20807001c2a_0_507"/>
          <p:cNvGrpSpPr/>
          <p:nvPr/>
        </p:nvGrpSpPr>
        <p:grpSpPr>
          <a:xfrm>
            <a:off x="4487800" y="483925"/>
            <a:ext cx="2503575" cy="616200"/>
            <a:chOff x="9541575" y="1925600"/>
            <a:chExt cx="2503575" cy="616200"/>
          </a:xfrm>
        </p:grpSpPr>
        <p:sp>
          <p:nvSpPr>
            <p:cNvPr id="592" name="Google Shape;592;g20807001c2a_0_507"/>
            <p:cNvSpPr/>
            <p:nvPr/>
          </p:nvSpPr>
          <p:spPr>
            <a:xfrm>
              <a:off x="9541575" y="2067350"/>
              <a:ext cx="678600" cy="1167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g20807001c2a_0_507"/>
            <p:cNvSpPr/>
            <p:nvPr/>
          </p:nvSpPr>
          <p:spPr>
            <a:xfrm>
              <a:off x="9541575" y="2283350"/>
              <a:ext cx="678600" cy="1167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g20807001c2a_0_507"/>
            <p:cNvSpPr txBox="1"/>
            <p:nvPr/>
          </p:nvSpPr>
          <p:spPr>
            <a:xfrm>
              <a:off x="10612350" y="1925600"/>
              <a:ext cx="1017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Runtime</a:t>
              </a:r>
              <a:endParaRPr/>
            </a:p>
          </p:txBody>
        </p:sp>
        <p:sp>
          <p:nvSpPr>
            <p:cNvPr id="595" name="Google Shape;595;g20807001c2a_0_507"/>
            <p:cNvSpPr txBox="1"/>
            <p:nvPr/>
          </p:nvSpPr>
          <p:spPr>
            <a:xfrm>
              <a:off x="10612350" y="2141600"/>
              <a:ext cx="1432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FPU </a:t>
              </a:r>
              <a:r>
                <a:rPr lang="en-US"/>
                <a:t>Utilization</a:t>
              </a:r>
              <a:endParaRPr/>
            </a:p>
          </p:txBody>
        </p:sp>
      </p:grpSp>
      <p:grpSp>
        <p:nvGrpSpPr>
          <p:cNvPr id="596" name="Google Shape;596;g20807001c2a_0_507"/>
          <p:cNvGrpSpPr/>
          <p:nvPr/>
        </p:nvGrpSpPr>
        <p:grpSpPr>
          <a:xfrm>
            <a:off x="6756705" y="3710830"/>
            <a:ext cx="3935594" cy="2610420"/>
            <a:chOff x="1127575" y="828050"/>
            <a:chExt cx="4017962" cy="2953298"/>
          </a:xfrm>
        </p:grpSpPr>
        <p:sp>
          <p:nvSpPr>
            <p:cNvPr id="597" name="Google Shape;597;g20807001c2a_0_507"/>
            <p:cNvSpPr txBox="1"/>
            <p:nvPr/>
          </p:nvSpPr>
          <p:spPr>
            <a:xfrm>
              <a:off x="2079474" y="2367611"/>
              <a:ext cx="4551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x</a:t>
              </a:r>
              <a:endParaRPr sz="1100"/>
            </a:p>
          </p:txBody>
        </p:sp>
        <p:sp>
          <p:nvSpPr>
            <p:cNvPr id="598" name="Google Shape;598;g20807001c2a_0_507"/>
            <p:cNvSpPr txBox="1"/>
            <p:nvPr/>
          </p:nvSpPr>
          <p:spPr>
            <a:xfrm>
              <a:off x="1127575" y="1916275"/>
              <a:ext cx="23589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S x E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64x768</a:t>
              </a:r>
              <a:endParaRPr i="1" sz="1000">
                <a:solidFill>
                  <a:srgbClr val="1C4587"/>
                </a:solidFill>
              </a:endParaRPr>
            </a:p>
          </p:txBody>
        </p:sp>
        <p:sp>
          <p:nvSpPr>
            <p:cNvPr id="599" name="Google Shape;599;g20807001c2a_0_507"/>
            <p:cNvSpPr/>
            <p:nvPr/>
          </p:nvSpPr>
          <p:spPr>
            <a:xfrm>
              <a:off x="4260537" y="1275415"/>
              <a:ext cx="885000" cy="6354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Bias</a:t>
              </a:r>
              <a:endParaRPr b="1" sz="800"/>
            </a:p>
          </p:txBody>
        </p:sp>
        <p:sp>
          <p:nvSpPr>
            <p:cNvPr id="600" name="Google Shape;600;g20807001c2a_0_507"/>
            <p:cNvSpPr/>
            <p:nvPr/>
          </p:nvSpPr>
          <p:spPr>
            <a:xfrm>
              <a:off x="4260465" y="2173299"/>
              <a:ext cx="885000" cy="6354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Bias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Transpose</a:t>
              </a:r>
              <a:endParaRPr b="1" sz="800"/>
            </a:p>
          </p:txBody>
        </p:sp>
        <p:sp>
          <p:nvSpPr>
            <p:cNvPr id="601" name="Google Shape;601;g20807001c2a_0_507"/>
            <p:cNvSpPr/>
            <p:nvPr/>
          </p:nvSpPr>
          <p:spPr>
            <a:xfrm>
              <a:off x="4260537" y="3071152"/>
              <a:ext cx="885000" cy="6354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Bias</a:t>
              </a:r>
              <a:endParaRPr b="1" sz="800"/>
            </a:p>
          </p:txBody>
        </p:sp>
        <p:cxnSp>
          <p:nvCxnSpPr>
            <p:cNvPr id="602" name="Google Shape;602;g20807001c2a_0_507"/>
            <p:cNvCxnSpPr>
              <a:stCxn id="597" idx="3"/>
              <a:endCxn id="599" idx="1"/>
            </p:cNvCxnSpPr>
            <p:nvPr/>
          </p:nvCxnSpPr>
          <p:spPr>
            <a:xfrm flipH="1" rot="10800000">
              <a:off x="2534574" y="1593161"/>
              <a:ext cx="1725900" cy="974700"/>
            </a:xfrm>
            <a:prstGeom prst="curvedConnector3">
              <a:avLst>
                <a:gd fmla="val 50002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603" name="Google Shape;603;g20807001c2a_0_507"/>
            <p:cNvCxnSpPr>
              <a:stCxn id="597" idx="3"/>
              <a:endCxn id="600" idx="1"/>
            </p:cNvCxnSpPr>
            <p:nvPr/>
          </p:nvCxnSpPr>
          <p:spPr>
            <a:xfrm flipH="1" rot="10800000">
              <a:off x="2534574" y="2491061"/>
              <a:ext cx="1725900" cy="768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604" name="Google Shape;604;g20807001c2a_0_507"/>
            <p:cNvCxnSpPr>
              <a:stCxn id="597" idx="3"/>
              <a:endCxn id="601" idx="1"/>
            </p:cNvCxnSpPr>
            <p:nvPr/>
          </p:nvCxnSpPr>
          <p:spPr>
            <a:xfrm>
              <a:off x="2534574" y="2567861"/>
              <a:ext cx="1725900" cy="821100"/>
            </a:xfrm>
            <a:prstGeom prst="curvedConnector3">
              <a:avLst>
                <a:gd fmla="val 50002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605" name="Google Shape;605;g20807001c2a_0_507"/>
            <p:cNvSpPr txBox="1"/>
            <p:nvPr/>
          </p:nvSpPr>
          <p:spPr>
            <a:xfrm>
              <a:off x="2032700" y="828050"/>
              <a:ext cx="23589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E x H*P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768x768</a:t>
              </a:r>
              <a:endParaRPr i="1" sz="1000">
                <a:solidFill>
                  <a:srgbClr val="1C4587"/>
                </a:solidFill>
              </a:endParaRPr>
            </a:p>
          </p:txBody>
        </p:sp>
        <p:sp>
          <p:nvSpPr>
            <p:cNvPr id="606" name="Google Shape;606;g20807001c2a_0_507"/>
            <p:cNvSpPr txBox="1"/>
            <p:nvPr/>
          </p:nvSpPr>
          <p:spPr>
            <a:xfrm>
              <a:off x="3010049" y="1275446"/>
              <a:ext cx="5250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Wq</a:t>
              </a:r>
              <a:endParaRPr sz="1100"/>
            </a:p>
          </p:txBody>
        </p:sp>
        <p:sp>
          <p:nvSpPr>
            <p:cNvPr id="607" name="Google Shape;607;g20807001c2a_0_507"/>
            <p:cNvSpPr txBox="1"/>
            <p:nvPr/>
          </p:nvSpPr>
          <p:spPr>
            <a:xfrm>
              <a:off x="3002006" y="2173740"/>
              <a:ext cx="5250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Wk</a:t>
              </a:r>
              <a:endParaRPr sz="1100"/>
            </a:p>
          </p:txBody>
        </p:sp>
        <p:sp>
          <p:nvSpPr>
            <p:cNvPr id="608" name="Google Shape;608;g20807001c2a_0_507"/>
            <p:cNvSpPr txBox="1"/>
            <p:nvPr/>
          </p:nvSpPr>
          <p:spPr>
            <a:xfrm>
              <a:off x="3002281" y="3380848"/>
              <a:ext cx="5250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Wv</a:t>
              </a:r>
              <a:endParaRPr sz="1100"/>
            </a:p>
          </p:txBody>
        </p:sp>
        <p:cxnSp>
          <p:nvCxnSpPr>
            <p:cNvPr id="609" name="Google Shape;609;g20807001c2a_0_507"/>
            <p:cNvCxnSpPr>
              <a:stCxn id="606" idx="3"/>
              <a:endCxn id="599" idx="1"/>
            </p:cNvCxnSpPr>
            <p:nvPr/>
          </p:nvCxnSpPr>
          <p:spPr>
            <a:xfrm>
              <a:off x="3535049" y="1475696"/>
              <a:ext cx="725400" cy="117300"/>
            </a:xfrm>
            <a:prstGeom prst="curvedConnector3">
              <a:avLst>
                <a:gd fmla="val 50006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610" name="Google Shape;610;g20807001c2a_0_507"/>
            <p:cNvCxnSpPr>
              <a:stCxn id="607" idx="3"/>
              <a:endCxn id="600" idx="1"/>
            </p:cNvCxnSpPr>
            <p:nvPr/>
          </p:nvCxnSpPr>
          <p:spPr>
            <a:xfrm>
              <a:off x="3527006" y="2373990"/>
              <a:ext cx="733500" cy="117000"/>
            </a:xfrm>
            <a:prstGeom prst="curvedConnector3">
              <a:avLst>
                <a:gd fmla="val 49997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611" name="Google Shape;611;g20807001c2a_0_507"/>
            <p:cNvCxnSpPr>
              <a:stCxn id="608" idx="3"/>
              <a:endCxn id="601" idx="1"/>
            </p:cNvCxnSpPr>
            <p:nvPr/>
          </p:nvCxnSpPr>
          <p:spPr>
            <a:xfrm flipH="1" rot="10800000">
              <a:off x="3527281" y="3388798"/>
              <a:ext cx="733200" cy="192300"/>
            </a:xfrm>
            <a:prstGeom prst="curvedConnector3">
              <a:avLst>
                <a:gd fmla="val 50004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sp>
        <p:nvSpPr>
          <p:cNvPr id="612" name="Google Shape;612;g20807001c2a_0_507"/>
          <p:cNvSpPr txBox="1"/>
          <p:nvPr/>
        </p:nvSpPr>
        <p:spPr>
          <a:xfrm>
            <a:off x="6848725" y="3965050"/>
            <a:ext cx="16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 I: Chaining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oogle Shape;618;g208542a34f6_0_164"/>
          <p:cNvGrpSpPr/>
          <p:nvPr/>
        </p:nvGrpSpPr>
        <p:grpSpPr>
          <a:xfrm>
            <a:off x="416145" y="620785"/>
            <a:ext cx="5747000" cy="3090046"/>
            <a:chOff x="416145" y="620785"/>
            <a:chExt cx="5747000" cy="3090046"/>
          </a:xfrm>
        </p:grpSpPr>
        <p:pic>
          <p:nvPicPr>
            <p:cNvPr id="619" name="Google Shape;619;g208542a34f6_0_164" title="Chart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6145" y="620785"/>
              <a:ext cx="5747000" cy="309004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20" name="Google Shape;620;g208542a34f6_0_164"/>
            <p:cNvGrpSpPr/>
            <p:nvPr/>
          </p:nvGrpSpPr>
          <p:grpSpPr>
            <a:xfrm>
              <a:off x="1057110" y="1728076"/>
              <a:ext cx="4909592" cy="1484704"/>
              <a:chOff x="4336182" y="1849898"/>
              <a:chExt cx="5272328" cy="1830483"/>
            </a:xfrm>
          </p:grpSpPr>
          <p:sp>
            <p:nvSpPr>
              <p:cNvPr id="621" name="Google Shape;621;g208542a34f6_0_164"/>
              <p:cNvSpPr/>
              <p:nvPr/>
            </p:nvSpPr>
            <p:spPr>
              <a:xfrm>
                <a:off x="9031296" y="1849898"/>
                <a:ext cx="387900" cy="1830000"/>
              </a:xfrm>
              <a:prstGeom prst="rect">
                <a:avLst/>
              </a:prstGeom>
              <a:solidFill>
                <a:srgbClr val="3C78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cxnSp>
            <p:nvCxnSpPr>
              <p:cNvPr id="622" name="Google Shape;622;g208542a34f6_0_164"/>
              <p:cNvCxnSpPr/>
              <p:nvPr/>
            </p:nvCxnSpPr>
            <p:spPr>
              <a:xfrm>
                <a:off x="7097234" y="3663419"/>
                <a:ext cx="4020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23" name="Google Shape;623;g208542a34f6_0_164"/>
              <p:cNvSpPr txBox="1"/>
              <p:nvPr/>
            </p:nvSpPr>
            <p:spPr>
              <a:xfrm>
                <a:off x="6931412" y="3142475"/>
                <a:ext cx="766500" cy="4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82%</a:t>
                </a:r>
                <a:endParaRPr sz="1100"/>
              </a:p>
            </p:txBody>
          </p:sp>
          <p:sp>
            <p:nvSpPr>
              <p:cNvPr id="624" name="Google Shape;624;g208542a34f6_0_164"/>
              <p:cNvSpPr txBox="1"/>
              <p:nvPr/>
            </p:nvSpPr>
            <p:spPr>
              <a:xfrm>
                <a:off x="5633810" y="3243880"/>
                <a:ext cx="766500" cy="4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8%</a:t>
                </a:r>
                <a:endParaRPr sz="1100"/>
              </a:p>
            </p:txBody>
          </p:sp>
          <p:sp>
            <p:nvSpPr>
              <p:cNvPr id="625" name="Google Shape;625;g208542a34f6_0_164"/>
              <p:cNvSpPr txBox="1"/>
              <p:nvPr/>
            </p:nvSpPr>
            <p:spPr>
              <a:xfrm>
                <a:off x="4971642" y="3243880"/>
                <a:ext cx="766500" cy="4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24%</a:t>
                </a:r>
                <a:endParaRPr sz="1100"/>
              </a:p>
            </p:txBody>
          </p:sp>
          <p:sp>
            <p:nvSpPr>
              <p:cNvPr id="626" name="Google Shape;626;g208542a34f6_0_164"/>
              <p:cNvSpPr txBox="1"/>
              <p:nvPr/>
            </p:nvSpPr>
            <p:spPr>
              <a:xfrm>
                <a:off x="4336182" y="3243880"/>
                <a:ext cx="766500" cy="4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23%</a:t>
                </a:r>
                <a:endParaRPr sz="1100"/>
              </a:p>
            </p:txBody>
          </p:sp>
          <p:sp>
            <p:nvSpPr>
              <p:cNvPr id="627" name="Google Shape;627;g208542a34f6_0_164"/>
              <p:cNvSpPr/>
              <p:nvPr/>
            </p:nvSpPr>
            <p:spPr>
              <a:xfrm>
                <a:off x="8385199" y="2560766"/>
                <a:ext cx="387900" cy="1119000"/>
              </a:xfrm>
              <a:prstGeom prst="rect">
                <a:avLst/>
              </a:prstGeom>
              <a:solidFill>
                <a:srgbClr val="3C78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sp>
            <p:nvSpPr>
              <p:cNvPr id="628" name="Google Shape;628;g208542a34f6_0_164"/>
              <p:cNvSpPr/>
              <p:nvPr/>
            </p:nvSpPr>
            <p:spPr>
              <a:xfrm>
                <a:off x="7735521" y="3142463"/>
                <a:ext cx="402000" cy="537300"/>
              </a:xfrm>
              <a:prstGeom prst="rect">
                <a:avLst/>
              </a:prstGeom>
              <a:solidFill>
                <a:srgbClr val="3C78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sp>
            <p:nvSpPr>
              <p:cNvPr id="629" name="Google Shape;629;g208542a34f6_0_164"/>
              <p:cNvSpPr txBox="1"/>
              <p:nvPr/>
            </p:nvSpPr>
            <p:spPr>
              <a:xfrm>
                <a:off x="7572246" y="3192870"/>
                <a:ext cx="766500" cy="4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94%</a:t>
                </a:r>
                <a:endParaRPr sz="1100"/>
              </a:p>
            </p:txBody>
          </p:sp>
          <p:sp>
            <p:nvSpPr>
              <p:cNvPr id="630" name="Google Shape;630;g208542a34f6_0_164"/>
              <p:cNvSpPr txBox="1"/>
              <p:nvPr/>
            </p:nvSpPr>
            <p:spPr>
              <a:xfrm>
                <a:off x="8216449" y="2943266"/>
                <a:ext cx="766500" cy="4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94%</a:t>
                </a:r>
                <a:endParaRPr sz="1100"/>
              </a:p>
            </p:txBody>
          </p:sp>
          <p:sp>
            <p:nvSpPr>
              <p:cNvPr id="631" name="Google Shape;631;g208542a34f6_0_164"/>
              <p:cNvSpPr txBox="1"/>
              <p:nvPr/>
            </p:nvSpPr>
            <p:spPr>
              <a:xfrm>
                <a:off x="8842009" y="2529820"/>
                <a:ext cx="766500" cy="4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91%</a:t>
                </a:r>
                <a:endParaRPr sz="1100"/>
              </a:p>
            </p:txBody>
          </p:sp>
          <p:sp>
            <p:nvSpPr>
              <p:cNvPr id="632" name="Google Shape;632;g208542a34f6_0_164"/>
              <p:cNvSpPr txBox="1"/>
              <p:nvPr/>
            </p:nvSpPr>
            <p:spPr>
              <a:xfrm>
                <a:off x="6271948" y="3243865"/>
                <a:ext cx="766500" cy="4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22%</a:t>
                </a:r>
                <a:endParaRPr sz="1100"/>
              </a:p>
            </p:txBody>
          </p:sp>
        </p:grpSp>
      </p:grpSp>
      <p:grpSp>
        <p:nvGrpSpPr>
          <p:cNvPr id="633" name="Google Shape;633;g208542a34f6_0_164"/>
          <p:cNvGrpSpPr/>
          <p:nvPr/>
        </p:nvGrpSpPr>
        <p:grpSpPr>
          <a:xfrm>
            <a:off x="638400" y="3596925"/>
            <a:ext cx="5619301" cy="3261075"/>
            <a:chOff x="638400" y="3479750"/>
            <a:chExt cx="5619301" cy="3261075"/>
          </a:xfrm>
        </p:grpSpPr>
        <p:pic>
          <p:nvPicPr>
            <p:cNvPr id="634" name="Google Shape;634;g208542a34f6_0_164" title="Chart"/>
            <p:cNvPicPr preferRelativeResize="0"/>
            <p:nvPr/>
          </p:nvPicPr>
          <p:blipFill rotWithShape="1">
            <a:blip r:embed="rId4">
              <a:alphaModFix/>
            </a:blip>
            <a:srcRect b="3389" l="0" r="2229" t="4266"/>
            <a:stretch/>
          </p:blipFill>
          <p:spPr>
            <a:xfrm>
              <a:off x="638400" y="3479750"/>
              <a:ext cx="5619301" cy="3261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5" name="Google Shape;635;g208542a34f6_0_164"/>
            <p:cNvSpPr/>
            <p:nvPr/>
          </p:nvSpPr>
          <p:spPr>
            <a:xfrm>
              <a:off x="5034600" y="5820375"/>
              <a:ext cx="361800" cy="5088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cxnSp>
          <p:nvCxnSpPr>
            <p:cNvPr id="636" name="Google Shape;636;g208542a34f6_0_164"/>
            <p:cNvCxnSpPr/>
            <p:nvPr/>
          </p:nvCxnSpPr>
          <p:spPr>
            <a:xfrm>
              <a:off x="3856169" y="6321957"/>
              <a:ext cx="3741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37" name="Google Shape;637;g208542a34f6_0_164"/>
            <p:cNvSpPr/>
            <p:nvPr/>
          </p:nvSpPr>
          <p:spPr>
            <a:xfrm>
              <a:off x="5631417" y="5439773"/>
              <a:ext cx="361800" cy="9000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38" name="Google Shape;638;g208542a34f6_0_164"/>
            <p:cNvSpPr/>
            <p:nvPr/>
          </p:nvSpPr>
          <p:spPr>
            <a:xfrm>
              <a:off x="4447800" y="6105950"/>
              <a:ext cx="361800" cy="2232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39" name="Google Shape;639;g208542a34f6_0_164"/>
            <p:cNvSpPr txBox="1"/>
            <p:nvPr/>
          </p:nvSpPr>
          <p:spPr>
            <a:xfrm>
              <a:off x="5453681" y="5757006"/>
              <a:ext cx="737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74%</a:t>
              </a:r>
              <a:endParaRPr sz="1100"/>
            </a:p>
          </p:txBody>
        </p:sp>
        <p:sp>
          <p:nvSpPr>
            <p:cNvPr id="640" name="Google Shape;640;g208542a34f6_0_164"/>
            <p:cNvSpPr txBox="1"/>
            <p:nvPr/>
          </p:nvSpPr>
          <p:spPr>
            <a:xfrm>
              <a:off x="4856943" y="5894185"/>
              <a:ext cx="737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85%</a:t>
              </a:r>
              <a:endParaRPr sz="1100"/>
            </a:p>
          </p:txBody>
        </p:sp>
        <p:sp>
          <p:nvSpPr>
            <p:cNvPr id="641" name="Google Shape;641;g208542a34f6_0_164"/>
            <p:cNvSpPr txBox="1"/>
            <p:nvPr/>
          </p:nvSpPr>
          <p:spPr>
            <a:xfrm>
              <a:off x="4263892" y="6040548"/>
              <a:ext cx="737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80%</a:t>
              </a:r>
              <a:endParaRPr sz="1100"/>
            </a:p>
          </p:txBody>
        </p:sp>
        <p:sp>
          <p:nvSpPr>
            <p:cNvPr id="642" name="Google Shape;642;g208542a34f6_0_164"/>
            <p:cNvSpPr txBox="1"/>
            <p:nvPr/>
          </p:nvSpPr>
          <p:spPr>
            <a:xfrm>
              <a:off x="3663423" y="5879856"/>
              <a:ext cx="737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35%</a:t>
              </a:r>
              <a:endParaRPr sz="1100"/>
            </a:p>
          </p:txBody>
        </p:sp>
        <p:sp>
          <p:nvSpPr>
            <p:cNvPr id="643" name="Google Shape;643;g208542a34f6_0_164"/>
            <p:cNvSpPr txBox="1"/>
            <p:nvPr/>
          </p:nvSpPr>
          <p:spPr>
            <a:xfrm>
              <a:off x="3143354" y="5879744"/>
              <a:ext cx="737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6%</a:t>
              </a:r>
              <a:endParaRPr sz="1100"/>
            </a:p>
          </p:txBody>
        </p:sp>
        <p:sp>
          <p:nvSpPr>
            <p:cNvPr id="644" name="Google Shape;644;g208542a34f6_0_164"/>
            <p:cNvSpPr txBox="1"/>
            <p:nvPr/>
          </p:nvSpPr>
          <p:spPr>
            <a:xfrm>
              <a:off x="2469866" y="5879794"/>
              <a:ext cx="737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2%</a:t>
              </a:r>
              <a:endParaRPr sz="1100"/>
            </a:p>
          </p:txBody>
        </p:sp>
        <p:sp>
          <p:nvSpPr>
            <p:cNvPr id="645" name="Google Shape;645;g208542a34f6_0_164"/>
            <p:cNvSpPr txBox="1"/>
            <p:nvPr/>
          </p:nvSpPr>
          <p:spPr>
            <a:xfrm>
              <a:off x="1941029" y="5879854"/>
              <a:ext cx="737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24%</a:t>
              </a:r>
              <a:endParaRPr sz="1100"/>
            </a:p>
          </p:txBody>
        </p:sp>
        <p:sp>
          <p:nvSpPr>
            <p:cNvPr id="646" name="Google Shape;646;g208542a34f6_0_164"/>
            <p:cNvSpPr txBox="1"/>
            <p:nvPr/>
          </p:nvSpPr>
          <p:spPr>
            <a:xfrm>
              <a:off x="1276518" y="5879804"/>
              <a:ext cx="737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23%</a:t>
              </a:r>
              <a:endParaRPr sz="1100"/>
            </a:p>
          </p:txBody>
        </p:sp>
      </p:grpSp>
      <p:sp>
        <p:nvSpPr>
          <p:cNvPr id="647" name="Google Shape;647;g208542a34f6_0_164"/>
          <p:cNvSpPr txBox="1"/>
          <p:nvPr>
            <p:ph type="title"/>
          </p:nvPr>
        </p:nvSpPr>
        <p:spPr>
          <a:xfrm>
            <a:off x="731862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Runtime and Utilization</a:t>
            </a:r>
            <a:endParaRPr b="1"/>
          </a:p>
        </p:txBody>
      </p:sp>
      <p:sp>
        <p:nvSpPr>
          <p:cNvPr id="648" name="Google Shape;648;g208542a34f6_0_164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9" name="Google Shape;649;g208542a34f6_0_164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  <p:grpSp>
        <p:nvGrpSpPr>
          <p:cNvPr id="650" name="Google Shape;650;g208542a34f6_0_164"/>
          <p:cNvGrpSpPr/>
          <p:nvPr/>
        </p:nvGrpSpPr>
        <p:grpSpPr>
          <a:xfrm>
            <a:off x="6257695" y="713347"/>
            <a:ext cx="5747000" cy="3090046"/>
            <a:chOff x="6257695" y="713347"/>
            <a:chExt cx="5747000" cy="3090046"/>
          </a:xfrm>
        </p:grpSpPr>
        <p:pic>
          <p:nvPicPr>
            <p:cNvPr id="651" name="Google Shape;651;g208542a34f6_0_164" title="Chart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57695" y="713347"/>
              <a:ext cx="5747000" cy="309004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2" name="Google Shape;652;g208542a34f6_0_164"/>
            <p:cNvSpPr/>
            <p:nvPr/>
          </p:nvSpPr>
          <p:spPr>
            <a:xfrm>
              <a:off x="11261150" y="2088550"/>
              <a:ext cx="375000" cy="12072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53" name="Google Shape;653;g208542a34f6_0_164"/>
            <p:cNvSpPr txBox="1"/>
            <p:nvPr/>
          </p:nvSpPr>
          <p:spPr>
            <a:xfrm>
              <a:off x="11076925" y="2428975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88%</a:t>
              </a:r>
              <a:endParaRPr sz="1100"/>
            </a:p>
          </p:txBody>
        </p:sp>
        <p:sp>
          <p:nvSpPr>
            <p:cNvPr id="654" name="Google Shape;654;g208542a34f6_0_164"/>
            <p:cNvSpPr txBox="1"/>
            <p:nvPr/>
          </p:nvSpPr>
          <p:spPr>
            <a:xfrm>
              <a:off x="8067950" y="2923200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4%</a:t>
              </a:r>
              <a:endParaRPr sz="1100"/>
            </a:p>
          </p:txBody>
        </p:sp>
        <p:sp>
          <p:nvSpPr>
            <p:cNvPr id="655" name="Google Shape;655;g208542a34f6_0_164"/>
            <p:cNvSpPr txBox="1"/>
            <p:nvPr/>
          </p:nvSpPr>
          <p:spPr>
            <a:xfrm>
              <a:off x="7529513" y="2923200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24%</a:t>
              </a:r>
              <a:endParaRPr sz="1100"/>
            </a:p>
          </p:txBody>
        </p:sp>
        <p:sp>
          <p:nvSpPr>
            <p:cNvPr id="656" name="Google Shape;656;g208542a34f6_0_164"/>
            <p:cNvSpPr txBox="1"/>
            <p:nvPr/>
          </p:nvSpPr>
          <p:spPr>
            <a:xfrm>
              <a:off x="6925638" y="2947175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23%</a:t>
              </a:r>
              <a:endParaRPr sz="1100"/>
            </a:p>
          </p:txBody>
        </p:sp>
        <p:sp>
          <p:nvSpPr>
            <p:cNvPr id="657" name="Google Shape;657;g208542a34f6_0_164"/>
            <p:cNvSpPr txBox="1"/>
            <p:nvPr/>
          </p:nvSpPr>
          <p:spPr>
            <a:xfrm>
              <a:off x="9275125" y="2923200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60%</a:t>
              </a:r>
              <a:endParaRPr sz="1100"/>
            </a:p>
          </p:txBody>
        </p:sp>
        <p:cxnSp>
          <p:nvCxnSpPr>
            <p:cNvPr id="658" name="Google Shape;658;g208542a34f6_0_164"/>
            <p:cNvCxnSpPr/>
            <p:nvPr/>
          </p:nvCxnSpPr>
          <p:spPr>
            <a:xfrm>
              <a:off x="9479225" y="3286750"/>
              <a:ext cx="375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59" name="Google Shape;659;g208542a34f6_0_164"/>
            <p:cNvSpPr txBox="1"/>
            <p:nvPr/>
          </p:nvSpPr>
          <p:spPr>
            <a:xfrm>
              <a:off x="8703975" y="2923200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12%</a:t>
              </a:r>
              <a:endParaRPr sz="1100"/>
            </a:p>
          </p:txBody>
        </p:sp>
        <p:sp>
          <p:nvSpPr>
            <p:cNvPr id="660" name="Google Shape;660;g208542a34f6_0_164"/>
            <p:cNvSpPr/>
            <p:nvPr/>
          </p:nvSpPr>
          <p:spPr>
            <a:xfrm>
              <a:off x="10670225" y="2569475"/>
              <a:ext cx="375000" cy="7317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61" name="Google Shape;661;g208542a34f6_0_164"/>
            <p:cNvSpPr txBox="1"/>
            <p:nvPr/>
          </p:nvSpPr>
          <p:spPr>
            <a:xfrm>
              <a:off x="10471688" y="2786025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94%</a:t>
              </a:r>
              <a:endParaRPr sz="1100"/>
            </a:p>
          </p:txBody>
        </p:sp>
        <p:sp>
          <p:nvSpPr>
            <p:cNvPr id="662" name="Google Shape;662;g208542a34f6_0_164"/>
            <p:cNvSpPr/>
            <p:nvPr/>
          </p:nvSpPr>
          <p:spPr>
            <a:xfrm>
              <a:off x="10073725" y="2968475"/>
              <a:ext cx="375000" cy="3327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663" name="Google Shape;663;g208542a34f6_0_164"/>
            <p:cNvSpPr txBox="1"/>
            <p:nvPr/>
          </p:nvSpPr>
          <p:spPr>
            <a:xfrm>
              <a:off x="9878425" y="2957819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93%</a:t>
              </a:r>
              <a:endParaRPr sz="1100"/>
            </a:p>
          </p:txBody>
        </p:sp>
      </p:grpSp>
      <p:grpSp>
        <p:nvGrpSpPr>
          <p:cNvPr id="664" name="Google Shape;664;g208542a34f6_0_164"/>
          <p:cNvGrpSpPr/>
          <p:nvPr/>
        </p:nvGrpSpPr>
        <p:grpSpPr>
          <a:xfrm>
            <a:off x="6385400" y="3783003"/>
            <a:ext cx="4422969" cy="2543438"/>
            <a:chOff x="6385400" y="3783003"/>
            <a:chExt cx="4422969" cy="2543438"/>
          </a:xfrm>
        </p:grpSpPr>
        <p:sp>
          <p:nvSpPr>
            <p:cNvPr id="665" name="Google Shape;665;g208542a34f6_0_164"/>
            <p:cNvSpPr/>
            <p:nvPr/>
          </p:nvSpPr>
          <p:spPr>
            <a:xfrm>
              <a:off x="9923369" y="4219966"/>
              <a:ext cx="885000" cy="3732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Bias</a:t>
              </a:r>
              <a:endParaRPr b="1" sz="800"/>
            </a:p>
          </p:txBody>
        </p:sp>
        <p:sp>
          <p:nvSpPr>
            <p:cNvPr id="666" name="Google Shape;666;g208542a34f6_0_164"/>
            <p:cNvSpPr/>
            <p:nvPr/>
          </p:nvSpPr>
          <p:spPr>
            <a:xfrm>
              <a:off x="9903121" y="5011944"/>
              <a:ext cx="885000" cy="3732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Bias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Transpose</a:t>
              </a:r>
              <a:endParaRPr b="1" sz="800"/>
            </a:p>
          </p:txBody>
        </p:sp>
        <p:sp>
          <p:nvSpPr>
            <p:cNvPr id="667" name="Google Shape;667;g208542a34f6_0_164"/>
            <p:cNvSpPr/>
            <p:nvPr/>
          </p:nvSpPr>
          <p:spPr>
            <a:xfrm>
              <a:off x="9903119" y="5953241"/>
              <a:ext cx="885000" cy="3732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Bias</a:t>
              </a:r>
              <a:endParaRPr b="1" sz="800"/>
            </a:p>
          </p:txBody>
        </p:sp>
        <p:sp>
          <p:nvSpPr>
            <p:cNvPr id="668" name="Google Shape;668;g208542a34f6_0_164"/>
            <p:cNvSpPr txBox="1"/>
            <p:nvPr/>
          </p:nvSpPr>
          <p:spPr>
            <a:xfrm>
              <a:off x="7387026" y="5239176"/>
              <a:ext cx="455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x</a:t>
              </a:r>
              <a:endParaRPr sz="1100"/>
            </a:p>
          </p:txBody>
        </p:sp>
        <p:cxnSp>
          <p:nvCxnSpPr>
            <p:cNvPr id="669" name="Google Shape;669;g208542a34f6_0_164"/>
            <p:cNvCxnSpPr>
              <a:stCxn id="668" idx="3"/>
              <a:endCxn id="665" idx="1"/>
            </p:cNvCxnSpPr>
            <p:nvPr/>
          </p:nvCxnSpPr>
          <p:spPr>
            <a:xfrm flipH="1" rot="10800000">
              <a:off x="7842126" y="4406676"/>
              <a:ext cx="2081100" cy="1009500"/>
            </a:xfrm>
            <a:prstGeom prst="curvedConnector3">
              <a:avLst>
                <a:gd fmla="val 50003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670" name="Google Shape;670;g208542a34f6_0_164"/>
            <p:cNvCxnSpPr>
              <a:stCxn id="668" idx="3"/>
              <a:endCxn id="666" idx="1"/>
            </p:cNvCxnSpPr>
            <p:nvPr/>
          </p:nvCxnSpPr>
          <p:spPr>
            <a:xfrm flipH="1" rot="10800000">
              <a:off x="7842126" y="5198676"/>
              <a:ext cx="2061000" cy="2175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671" name="Google Shape;671;g208542a34f6_0_164"/>
            <p:cNvCxnSpPr>
              <a:stCxn id="668" idx="3"/>
              <a:endCxn id="667" idx="1"/>
            </p:cNvCxnSpPr>
            <p:nvPr/>
          </p:nvCxnSpPr>
          <p:spPr>
            <a:xfrm>
              <a:off x="7842126" y="5416176"/>
              <a:ext cx="2061000" cy="723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672" name="Google Shape;672;g208542a34f6_0_164"/>
            <p:cNvSpPr txBox="1"/>
            <p:nvPr/>
          </p:nvSpPr>
          <p:spPr>
            <a:xfrm>
              <a:off x="8074077" y="3783003"/>
              <a:ext cx="2358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S x </a:t>
              </a:r>
              <a:r>
                <a:rPr i="1" lang="en-US" sz="1000">
                  <a:solidFill>
                    <a:srgbClr val="FF0000"/>
                  </a:solidFill>
                </a:rPr>
                <a:t>P</a:t>
              </a:r>
              <a:endParaRPr i="1" sz="1000">
                <a:solidFill>
                  <a:srgbClr val="FF0000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768x</a:t>
              </a:r>
              <a:r>
                <a:rPr i="1" lang="en-US" sz="1000">
                  <a:solidFill>
                    <a:srgbClr val="FF0000"/>
                  </a:solidFill>
                </a:rPr>
                <a:t>64</a:t>
              </a:r>
              <a:endParaRPr i="1" sz="1000">
                <a:solidFill>
                  <a:srgbClr val="FF0000"/>
                </a:solidFill>
              </a:endParaRPr>
            </a:p>
          </p:txBody>
        </p:sp>
        <p:sp>
          <p:nvSpPr>
            <p:cNvPr id="673" name="Google Shape;673;g208542a34f6_0_164"/>
            <p:cNvSpPr txBox="1"/>
            <p:nvPr/>
          </p:nvSpPr>
          <p:spPr>
            <a:xfrm>
              <a:off x="8991028" y="4176946"/>
              <a:ext cx="52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Wq(i)</a:t>
              </a:r>
              <a:endParaRPr sz="1100"/>
            </a:p>
          </p:txBody>
        </p:sp>
        <p:sp>
          <p:nvSpPr>
            <p:cNvPr id="674" name="Google Shape;674;g208542a34f6_0_164"/>
            <p:cNvSpPr txBox="1"/>
            <p:nvPr/>
          </p:nvSpPr>
          <p:spPr>
            <a:xfrm>
              <a:off x="8991034" y="4906140"/>
              <a:ext cx="52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Wk(i)</a:t>
              </a:r>
              <a:endParaRPr sz="1100"/>
            </a:p>
          </p:txBody>
        </p:sp>
        <p:sp>
          <p:nvSpPr>
            <p:cNvPr id="675" name="Google Shape;675;g208542a34f6_0_164"/>
            <p:cNvSpPr txBox="1"/>
            <p:nvPr/>
          </p:nvSpPr>
          <p:spPr>
            <a:xfrm>
              <a:off x="8991034" y="5547251"/>
              <a:ext cx="52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Wv(i)</a:t>
              </a:r>
              <a:endParaRPr sz="1100"/>
            </a:p>
          </p:txBody>
        </p:sp>
        <p:cxnSp>
          <p:nvCxnSpPr>
            <p:cNvPr id="676" name="Google Shape;676;g208542a34f6_0_164"/>
            <p:cNvCxnSpPr>
              <a:stCxn id="673" idx="3"/>
              <a:endCxn id="665" idx="1"/>
            </p:cNvCxnSpPr>
            <p:nvPr/>
          </p:nvCxnSpPr>
          <p:spPr>
            <a:xfrm>
              <a:off x="9516028" y="4353946"/>
              <a:ext cx="407400" cy="52500"/>
            </a:xfrm>
            <a:prstGeom prst="curvedConnector3">
              <a:avLst>
                <a:gd fmla="val 49993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677" name="Google Shape;677;g208542a34f6_0_164"/>
            <p:cNvCxnSpPr>
              <a:stCxn id="674" idx="3"/>
              <a:endCxn id="666" idx="1"/>
            </p:cNvCxnSpPr>
            <p:nvPr/>
          </p:nvCxnSpPr>
          <p:spPr>
            <a:xfrm>
              <a:off x="9516034" y="5083140"/>
              <a:ext cx="387000" cy="115500"/>
            </a:xfrm>
            <a:prstGeom prst="curvedConnector3">
              <a:avLst>
                <a:gd fmla="val 50011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678" name="Google Shape;678;g208542a34f6_0_164"/>
            <p:cNvCxnSpPr>
              <a:stCxn id="675" idx="3"/>
              <a:endCxn id="667" idx="1"/>
            </p:cNvCxnSpPr>
            <p:nvPr/>
          </p:nvCxnSpPr>
          <p:spPr>
            <a:xfrm>
              <a:off x="9516034" y="5724251"/>
              <a:ext cx="387000" cy="415500"/>
            </a:xfrm>
            <a:prstGeom prst="curvedConnector3">
              <a:avLst>
                <a:gd fmla="val 50011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679" name="Google Shape;679;g208542a34f6_0_164"/>
            <p:cNvSpPr txBox="1"/>
            <p:nvPr/>
          </p:nvSpPr>
          <p:spPr>
            <a:xfrm>
              <a:off x="6385400" y="4836833"/>
              <a:ext cx="2358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S x E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64x768</a:t>
              </a:r>
              <a:endParaRPr i="1" sz="1000">
                <a:solidFill>
                  <a:srgbClr val="1C4587"/>
                </a:solidFill>
              </a:endParaRPr>
            </a:p>
          </p:txBody>
        </p:sp>
      </p:grpSp>
      <p:sp>
        <p:nvSpPr>
          <p:cNvPr id="680" name="Google Shape;680;g208542a34f6_0_164"/>
          <p:cNvSpPr txBox="1"/>
          <p:nvPr/>
        </p:nvSpPr>
        <p:spPr>
          <a:xfrm>
            <a:off x="6848725" y="3965050"/>
            <a:ext cx="19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 II: Decomposing</a:t>
            </a:r>
            <a:endParaRPr/>
          </a:p>
        </p:txBody>
      </p:sp>
      <p:grpSp>
        <p:nvGrpSpPr>
          <p:cNvPr id="681" name="Google Shape;681;g208542a34f6_0_164"/>
          <p:cNvGrpSpPr/>
          <p:nvPr/>
        </p:nvGrpSpPr>
        <p:grpSpPr>
          <a:xfrm>
            <a:off x="4056419" y="1332402"/>
            <a:ext cx="7776402" cy="5141711"/>
            <a:chOff x="4056419" y="1332402"/>
            <a:chExt cx="7776402" cy="5141711"/>
          </a:xfrm>
        </p:grpSpPr>
        <p:grpSp>
          <p:nvGrpSpPr>
            <p:cNvPr id="682" name="Google Shape;682;g208542a34f6_0_164"/>
            <p:cNvGrpSpPr/>
            <p:nvPr/>
          </p:nvGrpSpPr>
          <p:grpSpPr>
            <a:xfrm>
              <a:off x="4265048" y="1332402"/>
              <a:ext cx="7567773" cy="5141711"/>
              <a:chOff x="4857573" y="1333740"/>
              <a:chExt cx="7567773" cy="5141711"/>
            </a:xfrm>
          </p:grpSpPr>
          <p:sp>
            <p:nvSpPr>
              <p:cNvPr id="683" name="Google Shape;683;g208542a34f6_0_164"/>
              <p:cNvSpPr/>
              <p:nvPr/>
            </p:nvSpPr>
            <p:spPr>
              <a:xfrm>
                <a:off x="6014298" y="1333740"/>
                <a:ext cx="376200" cy="18486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sp>
            <p:nvSpPr>
              <p:cNvPr id="684" name="Google Shape;684;g208542a34f6_0_164"/>
              <p:cNvSpPr/>
              <p:nvPr/>
            </p:nvSpPr>
            <p:spPr>
              <a:xfrm>
                <a:off x="6014298" y="1838790"/>
                <a:ext cx="376200" cy="1373400"/>
              </a:xfrm>
              <a:prstGeom prst="rect">
                <a:avLst/>
              </a:prstGeom>
              <a:solidFill>
                <a:srgbClr val="3C78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sp>
            <p:nvSpPr>
              <p:cNvPr id="685" name="Google Shape;685;g208542a34f6_0_164"/>
              <p:cNvSpPr txBox="1"/>
              <p:nvPr/>
            </p:nvSpPr>
            <p:spPr>
              <a:xfrm>
                <a:off x="5853038" y="2398858"/>
                <a:ext cx="7137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83%</a:t>
                </a:r>
                <a:endParaRPr sz="1100"/>
              </a:p>
            </p:txBody>
          </p:sp>
          <p:sp>
            <p:nvSpPr>
              <p:cNvPr id="686" name="Google Shape;686;g208542a34f6_0_164"/>
              <p:cNvSpPr/>
              <p:nvPr/>
            </p:nvSpPr>
            <p:spPr>
              <a:xfrm>
                <a:off x="10661550" y="2341763"/>
                <a:ext cx="387000" cy="9585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sp>
            <p:nvSpPr>
              <p:cNvPr id="687" name="Google Shape;687;g208542a34f6_0_164"/>
              <p:cNvSpPr/>
              <p:nvPr/>
            </p:nvSpPr>
            <p:spPr>
              <a:xfrm>
                <a:off x="10661563" y="2999749"/>
                <a:ext cx="387000" cy="300300"/>
              </a:xfrm>
              <a:prstGeom prst="rect">
                <a:avLst/>
              </a:prstGeom>
              <a:solidFill>
                <a:srgbClr val="3C78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sp>
            <p:nvSpPr>
              <p:cNvPr id="688" name="Google Shape;688;g208542a34f6_0_164"/>
              <p:cNvSpPr txBox="1"/>
              <p:nvPr/>
            </p:nvSpPr>
            <p:spPr>
              <a:xfrm>
                <a:off x="10455600" y="2972900"/>
                <a:ext cx="766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34%</a:t>
                </a:r>
                <a:endParaRPr sz="1100"/>
              </a:p>
            </p:txBody>
          </p:sp>
          <p:sp>
            <p:nvSpPr>
              <p:cNvPr id="689" name="Google Shape;689;g208542a34f6_0_164"/>
              <p:cNvSpPr/>
              <p:nvPr/>
            </p:nvSpPr>
            <p:spPr>
              <a:xfrm>
                <a:off x="11850719" y="1432763"/>
                <a:ext cx="386400" cy="18675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sp>
            <p:nvSpPr>
              <p:cNvPr id="690" name="Google Shape;690;g208542a34f6_0_164"/>
              <p:cNvSpPr/>
              <p:nvPr/>
            </p:nvSpPr>
            <p:spPr>
              <a:xfrm>
                <a:off x="11850398" y="2235663"/>
                <a:ext cx="387000" cy="1064400"/>
              </a:xfrm>
              <a:prstGeom prst="rect">
                <a:avLst/>
              </a:prstGeom>
              <a:solidFill>
                <a:srgbClr val="3C78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sp>
            <p:nvSpPr>
              <p:cNvPr id="691" name="Google Shape;691;g208542a34f6_0_164"/>
              <p:cNvSpPr txBox="1"/>
              <p:nvPr/>
            </p:nvSpPr>
            <p:spPr>
              <a:xfrm>
                <a:off x="11658846" y="2590853"/>
                <a:ext cx="766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64%</a:t>
                </a:r>
                <a:endParaRPr sz="1100"/>
              </a:p>
            </p:txBody>
          </p:sp>
          <p:sp>
            <p:nvSpPr>
              <p:cNvPr id="692" name="Google Shape;692;g208542a34f6_0_164"/>
              <p:cNvSpPr/>
              <p:nvPr/>
            </p:nvSpPr>
            <p:spPr>
              <a:xfrm>
                <a:off x="5038025" y="5142413"/>
                <a:ext cx="376200" cy="13083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sp>
            <p:nvSpPr>
              <p:cNvPr id="693" name="Google Shape;693;g208542a34f6_0_164"/>
              <p:cNvSpPr/>
              <p:nvPr/>
            </p:nvSpPr>
            <p:spPr>
              <a:xfrm>
                <a:off x="5038025" y="6148320"/>
                <a:ext cx="376200" cy="300300"/>
              </a:xfrm>
              <a:prstGeom prst="rect">
                <a:avLst/>
              </a:prstGeom>
              <a:solidFill>
                <a:srgbClr val="3C78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sp>
            <p:nvSpPr>
              <p:cNvPr id="694" name="Google Shape;694;g208542a34f6_0_164"/>
              <p:cNvSpPr txBox="1"/>
              <p:nvPr/>
            </p:nvSpPr>
            <p:spPr>
              <a:xfrm>
                <a:off x="4857573" y="6121450"/>
                <a:ext cx="7371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17%</a:t>
                </a:r>
                <a:endParaRPr sz="1100"/>
              </a:p>
            </p:txBody>
          </p:sp>
          <p:sp>
            <p:nvSpPr>
              <p:cNvPr id="695" name="Google Shape;695;g208542a34f6_0_164"/>
              <p:cNvSpPr/>
              <p:nvPr/>
            </p:nvSpPr>
            <p:spPr>
              <a:xfrm>
                <a:off x="6217623" y="4304801"/>
                <a:ext cx="376200" cy="21459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sp>
            <p:nvSpPr>
              <p:cNvPr id="696" name="Google Shape;696;g208542a34f6_0_164"/>
              <p:cNvSpPr/>
              <p:nvPr/>
            </p:nvSpPr>
            <p:spPr>
              <a:xfrm>
                <a:off x="6217623" y="5550701"/>
                <a:ext cx="376200" cy="900000"/>
              </a:xfrm>
              <a:prstGeom prst="rect">
                <a:avLst/>
              </a:prstGeom>
              <a:solidFill>
                <a:srgbClr val="3C78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sp>
            <p:nvSpPr>
              <p:cNvPr id="697" name="Google Shape;697;g208542a34f6_0_164"/>
              <p:cNvSpPr txBox="1"/>
              <p:nvPr/>
            </p:nvSpPr>
            <p:spPr>
              <a:xfrm>
                <a:off x="6039314" y="5825875"/>
                <a:ext cx="7137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40%</a:t>
                </a:r>
                <a:endParaRPr sz="1100"/>
              </a:p>
            </p:txBody>
          </p:sp>
        </p:grpSp>
        <p:grpSp>
          <p:nvGrpSpPr>
            <p:cNvPr id="698" name="Google Shape;698;g208542a34f6_0_164"/>
            <p:cNvGrpSpPr/>
            <p:nvPr/>
          </p:nvGrpSpPr>
          <p:grpSpPr>
            <a:xfrm>
              <a:off x="4056419" y="2479475"/>
              <a:ext cx="713700" cy="732000"/>
              <a:chOff x="4072464" y="2475492"/>
              <a:chExt cx="713700" cy="732000"/>
            </a:xfrm>
          </p:grpSpPr>
          <p:sp>
            <p:nvSpPr>
              <p:cNvPr id="699" name="Google Shape;699;g208542a34f6_0_164"/>
              <p:cNvSpPr/>
              <p:nvPr/>
            </p:nvSpPr>
            <p:spPr>
              <a:xfrm>
                <a:off x="4236270" y="2475492"/>
                <a:ext cx="386100" cy="732000"/>
              </a:xfrm>
              <a:prstGeom prst="rect">
                <a:avLst/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sp>
            <p:nvSpPr>
              <p:cNvPr id="700" name="Google Shape;700;g208542a34f6_0_164"/>
              <p:cNvSpPr/>
              <p:nvPr/>
            </p:nvSpPr>
            <p:spPr>
              <a:xfrm>
                <a:off x="4236270" y="2814742"/>
                <a:ext cx="386100" cy="392700"/>
              </a:xfrm>
              <a:prstGeom prst="rect">
                <a:avLst/>
              </a:prstGeom>
              <a:solidFill>
                <a:srgbClr val="3C78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sp>
            <p:nvSpPr>
              <p:cNvPr id="701" name="Google Shape;701;g208542a34f6_0_164"/>
              <p:cNvSpPr txBox="1"/>
              <p:nvPr/>
            </p:nvSpPr>
            <p:spPr>
              <a:xfrm>
                <a:off x="4072464" y="2834081"/>
                <a:ext cx="7137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66%</a:t>
                </a:r>
                <a:endParaRPr sz="11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0811c78a6f_0_98"/>
          <p:cNvSpPr txBox="1"/>
          <p:nvPr>
            <p:ph type="title"/>
          </p:nvPr>
        </p:nvSpPr>
        <p:spPr>
          <a:xfrm>
            <a:off x="3684275" y="1876025"/>
            <a:ext cx="4797000" cy="5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Implementation</a:t>
            </a:r>
            <a:endParaRPr b="1"/>
          </a:p>
        </p:txBody>
      </p:sp>
      <p:sp>
        <p:nvSpPr>
          <p:cNvPr id="708" name="Google Shape;708;g20811c78a6f_0_98"/>
          <p:cNvSpPr txBox="1"/>
          <p:nvPr>
            <p:ph idx="1" type="body"/>
          </p:nvPr>
        </p:nvSpPr>
        <p:spPr>
          <a:xfrm>
            <a:off x="3620700" y="2731707"/>
            <a:ext cx="4950600" cy="255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Improved MatMul Execution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Transpose the Transformer</a:t>
            </a:r>
            <a:endParaRPr sz="2400"/>
          </a:p>
        </p:txBody>
      </p:sp>
      <p:sp>
        <p:nvSpPr>
          <p:cNvPr id="709" name="Google Shape;709;g20811c78a6f_0_98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0" name="Google Shape;710;g20811c78a6f_0_98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chemeClr val="accent1"/>
                </a:solidFill>
              </a:rPr>
              <a:t>Implementation</a:t>
            </a:r>
            <a:r>
              <a:rPr lang="en-US" sz="900">
                <a:solidFill>
                  <a:srgbClr val="9E9E9E"/>
                </a:solidFill>
              </a:rPr>
              <a:t>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0504761c68_0_86"/>
          <p:cNvSpPr/>
          <p:nvPr/>
        </p:nvSpPr>
        <p:spPr>
          <a:xfrm>
            <a:off x="6957825" y="3753425"/>
            <a:ext cx="3853200" cy="15075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g20504761c68_0_86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Optimization 1: Improved MatMul with Reduced VL Sensitivity</a:t>
            </a:r>
            <a:endParaRPr b="1"/>
          </a:p>
        </p:txBody>
      </p:sp>
      <p:sp>
        <p:nvSpPr>
          <p:cNvPr id="718" name="Google Shape;718;g20504761c68_0_86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9" name="Google Shape;719;g20504761c68_0_86"/>
          <p:cNvSpPr txBox="1"/>
          <p:nvPr/>
        </p:nvSpPr>
        <p:spPr>
          <a:xfrm>
            <a:off x="477950" y="3354350"/>
            <a:ext cx="5066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Improved</a:t>
            </a:r>
            <a:r>
              <a:rPr lang="en-US" sz="1800"/>
              <a:t> MatMul: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Broadcast b_vec to all lanes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Each lane gets sufficient elements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20" name="Google Shape;720;g20504761c68_0_86"/>
          <p:cNvSpPr txBox="1"/>
          <p:nvPr/>
        </p:nvSpPr>
        <p:spPr>
          <a:xfrm>
            <a:off x="477950" y="1433825"/>
            <a:ext cx="5066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Vanilla MatMul: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vl depends on P (vl &lt;= P)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nr_lanes </a:t>
            </a:r>
            <a:r>
              <a:rPr b="1" lang="en-US" sz="1800"/>
              <a:t>↑</a:t>
            </a:r>
            <a:r>
              <a:rPr lang="en-US" sz="1800"/>
              <a:t> </a:t>
            </a:r>
            <a:r>
              <a:rPr lang="en-US" sz="1800">
                <a:solidFill>
                  <a:srgbClr val="232629"/>
                </a:solidFill>
                <a:highlight>
                  <a:srgbClr val="FFFFFF"/>
                </a:highlight>
              </a:rPr>
              <a:t>nr_elements in each lane </a:t>
            </a:r>
            <a:r>
              <a:rPr b="1" lang="en-US" sz="1800">
                <a:solidFill>
                  <a:srgbClr val="232629"/>
                </a:solidFill>
                <a:highlight>
                  <a:srgbClr val="FFFFFF"/>
                </a:highlight>
              </a:rPr>
              <a:t>↓</a:t>
            </a:r>
            <a:endParaRPr b="1" sz="180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32629"/>
                </a:solidFill>
                <a:highlight>
                  <a:srgbClr val="FFFFFF"/>
                </a:highlight>
              </a:rPr>
              <a:t>         → utilization </a:t>
            </a:r>
            <a:r>
              <a:rPr b="1" lang="en-US" sz="1800">
                <a:solidFill>
                  <a:srgbClr val="232629"/>
                </a:solidFill>
                <a:highlight>
                  <a:schemeClr val="lt1"/>
                </a:highlight>
              </a:rPr>
              <a:t>↓</a:t>
            </a:r>
            <a:endParaRPr sz="1800">
              <a:solidFill>
                <a:srgbClr val="232629"/>
              </a:solidFill>
              <a:highlight>
                <a:srgbClr val="FFFFFF"/>
              </a:highlight>
            </a:endParaRPr>
          </a:p>
        </p:txBody>
      </p:sp>
      <p:grpSp>
        <p:nvGrpSpPr>
          <p:cNvPr id="721" name="Google Shape;721;g20504761c68_0_86"/>
          <p:cNvGrpSpPr/>
          <p:nvPr/>
        </p:nvGrpSpPr>
        <p:grpSpPr>
          <a:xfrm>
            <a:off x="6910288" y="3980875"/>
            <a:ext cx="3478263" cy="1691475"/>
            <a:chOff x="7189650" y="3935400"/>
            <a:chExt cx="3478263" cy="1691475"/>
          </a:xfrm>
        </p:grpSpPr>
        <p:sp>
          <p:nvSpPr>
            <p:cNvPr id="722" name="Google Shape;722;g20504761c68_0_86"/>
            <p:cNvSpPr/>
            <p:nvPr/>
          </p:nvSpPr>
          <p:spPr>
            <a:xfrm>
              <a:off x="7566588" y="4335600"/>
              <a:ext cx="1154400" cy="757500"/>
            </a:xfrm>
            <a:prstGeom prst="rect">
              <a:avLst/>
            </a:prstGeom>
            <a:solidFill>
              <a:srgbClr val="7890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g20504761c68_0_86"/>
            <p:cNvSpPr/>
            <p:nvPr/>
          </p:nvSpPr>
          <p:spPr>
            <a:xfrm>
              <a:off x="9513513" y="4335600"/>
              <a:ext cx="1154400" cy="757500"/>
            </a:xfrm>
            <a:prstGeom prst="rect">
              <a:avLst/>
            </a:prstGeom>
            <a:solidFill>
              <a:srgbClr val="7890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g20504761c68_0_86"/>
            <p:cNvSpPr txBox="1"/>
            <p:nvPr/>
          </p:nvSpPr>
          <p:spPr>
            <a:xfrm>
              <a:off x="7742538" y="3935400"/>
              <a:ext cx="80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lane 0</a:t>
              </a:r>
              <a:endParaRPr/>
            </a:p>
          </p:txBody>
        </p:sp>
        <p:sp>
          <p:nvSpPr>
            <p:cNvPr id="725" name="Google Shape;725;g20504761c68_0_86"/>
            <p:cNvSpPr txBox="1"/>
            <p:nvPr/>
          </p:nvSpPr>
          <p:spPr>
            <a:xfrm>
              <a:off x="9689463" y="3935400"/>
              <a:ext cx="80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lane 1</a:t>
              </a:r>
              <a:endParaRPr/>
            </a:p>
          </p:txBody>
        </p:sp>
        <p:sp>
          <p:nvSpPr>
            <p:cNvPr id="726" name="Google Shape;726;g20504761c68_0_86"/>
            <p:cNvSpPr/>
            <p:nvPr/>
          </p:nvSpPr>
          <p:spPr>
            <a:xfrm rot="5400000">
              <a:off x="7887100" y="4603950"/>
              <a:ext cx="252300" cy="2208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g20504761c68_0_86"/>
            <p:cNvSpPr/>
            <p:nvPr/>
          </p:nvSpPr>
          <p:spPr>
            <a:xfrm rot="5400000">
              <a:off x="8107900" y="4603950"/>
              <a:ext cx="252300" cy="2208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g20504761c68_0_86"/>
            <p:cNvSpPr/>
            <p:nvPr/>
          </p:nvSpPr>
          <p:spPr>
            <a:xfrm rot="5400000">
              <a:off x="9854175" y="4603950"/>
              <a:ext cx="252300" cy="2208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g20504761c68_0_86"/>
            <p:cNvSpPr/>
            <p:nvPr/>
          </p:nvSpPr>
          <p:spPr>
            <a:xfrm rot="5400000">
              <a:off x="10074975" y="4603950"/>
              <a:ext cx="252300" cy="2208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g20504761c68_0_86"/>
            <p:cNvSpPr txBox="1"/>
            <p:nvPr/>
          </p:nvSpPr>
          <p:spPr>
            <a:xfrm>
              <a:off x="7189650" y="5226675"/>
              <a:ext cx="1908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# elements / lane = 2</a:t>
              </a:r>
              <a:endParaRPr/>
            </a:p>
          </p:txBody>
        </p:sp>
      </p:grpSp>
      <p:grpSp>
        <p:nvGrpSpPr>
          <p:cNvPr id="731" name="Google Shape;731;g20504761c68_0_86"/>
          <p:cNvGrpSpPr/>
          <p:nvPr/>
        </p:nvGrpSpPr>
        <p:grpSpPr>
          <a:xfrm>
            <a:off x="6910300" y="3980875"/>
            <a:ext cx="3478263" cy="1680250"/>
            <a:chOff x="2937813" y="4559325"/>
            <a:chExt cx="3478263" cy="1680250"/>
          </a:xfrm>
        </p:grpSpPr>
        <p:grpSp>
          <p:nvGrpSpPr>
            <p:cNvPr id="732" name="Google Shape;732;g20504761c68_0_86"/>
            <p:cNvGrpSpPr/>
            <p:nvPr/>
          </p:nvGrpSpPr>
          <p:grpSpPr>
            <a:xfrm>
              <a:off x="2937813" y="4559325"/>
              <a:ext cx="3478263" cy="1680250"/>
              <a:chOff x="7189650" y="3935400"/>
              <a:chExt cx="3478263" cy="1680250"/>
            </a:xfrm>
          </p:grpSpPr>
          <p:sp>
            <p:nvSpPr>
              <p:cNvPr id="733" name="Google Shape;733;g20504761c68_0_86"/>
              <p:cNvSpPr/>
              <p:nvPr/>
            </p:nvSpPr>
            <p:spPr>
              <a:xfrm>
                <a:off x="7566588" y="4335600"/>
                <a:ext cx="1154400" cy="7575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g20504761c68_0_86"/>
              <p:cNvSpPr/>
              <p:nvPr/>
            </p:nvSpPr>
            <p:spPr>
              <a:xfrm>
                <a:off x="9513513" y="4335600"/>
                <a:ext cx="1154400" cy="7575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g20504761c68_0_86"/>
              <p:cNvSpPr txBox="1"/>
              <p:nvPr/>
            </p:nvSpPr>
            <p:spPr>
              <a:xfrm>
                <a:off x="7742538" y="3935400"/>
                <a:ext cx="802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0</a:t>
                </a:r>
                <a:endParaRPr/>
              </a:p>
            </p:txBody>
          </p:sp>
          <p:sp>
            <p:nvSpPr>
              <p:cNvPr id="736" name="Google Shape;736;g20504761c68_0_86"/>
              <p:cNvSpPr txBox="1"/>
              <p:nvPr/>
            </p:nvSpPr>
            <p:spPr>
              <a:xfrm>
                <a:off x="9689463" y="3935400"/>
                <a:ext cx="802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1</a:t>
                </a:r>
                <a:endParaRPr/>
              </a:p>
            </p:txBody>
          </p:sp>
          <p:sp>
            <p:nvSpPr>
              <p:cNvPr id="737" name="Google Shape;737;g20504761c68_0_86"/>
              <p:cNvSpPr txBox="1"/>
              <p:nvPr/>
            </p:nvSpPr>
            <p:spPr>
              <a:xfrm>
                <a:off x="7189650" y="5215450"/>
                <a:ext cx="1908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# elements / lane = 4</a:t>
                </a:r>
                <a:endParaRPr/>
              </a:p>
            </p:txBody>
          </p:sp>
        </p:grpSp>
        <p:grpSp>
          <p:nvGrpSpPr>
            <p:cNvPr id="738" name="Google Shape;738;g20504761c68_0_86"/>
            <p:cNvGrpSpPr/>
            <p:nvPr/>
          </p:nvGrpSpPr>
          <p:grpSpPr>
            <a:xfrm>
              <a:off x="3464113" y="5212775"/>
              <a:ext cx="441600" cy="252300"/>
              <a:chOff x="7902850" y="4588200"/>
              <a:chExt cx="441600" cy="252300"/>
            </a:xfrm>
          </p:grpSpPr>
          <p:sp>
            <p:nvSpPr>
              <p:cNvPr id="739" name="Google Shape;739;g20504761c68_0_86"/>
              <p:cNvSpPr/>
              <p:nvPr/>
            </p:nvSpPr>
            <p:spPr>
              <a:xfrm rot="5400000">
                <a:off x="7887100" y="4603950"/>
                <a:ext cx="252300" cy="220800"/>
              </a:xfrm>
              <a:prstGeom prst="rect">
                <a:avLst/>
              </a:prstGeom>
              <a:solidFill>
                <a:srgbClr val="674EA7"/>
              </a:solidFill>
              <a:ln cap="flat" cmpd="sng" w="952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g20504761c68_0_86"/>
              <p:cNvSpPr/>
              <p:nvPr/>
            </p:nvSpPr>
            <p:spPr>
              <a:xfrm rot="5400000">
                <a:off x="8107900" y="4603950"/>
                <a:ext cx="252300" cy="220800"/>
              </a:xfrm>
              <a:prstGeom prst="rect">
                <a:avLst/>
              </a:prstGeom>
              <a:solidFill>
                <a:srgbClr val="674EA7"/>
              </a:solidFill>
              <a:ln cap="flat" cmpd="sng" w="952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1" name="Google Shape;741;g20504761c68_0_86"/>
            <p:cNvGrpSpPr/>
            <p:nvPr/>
          </p:nvGrpSpPr>
          <p:grpSpPr>
            <a:xfrm>
              <a:off x="3905713" y="5212775"/>
              <a:ext cx="441600" cy="252300"/>
              <a:chOff x="7902850" y="4588200"/>
              <a:chExt cx="441600" cy="252300"/>
            </a:xfrm>
          </p:grpSpPr>
          <p:sp>
            <p:nvSpPr>
              <p:cNvPr id="742" name="Google Shape;742;g20504761c68_0_86"/>
              <p:cNvSpPr/>
              <p:nvPr/>
            </p:nvSpPr>
            <p:spPr>
              <a:xfrm rot="5400000">
                <a:off x="7887100" y="4603950"/>
                <a:ext cx="252300" cy="220800"/>
              </a:xfrm>
              <a:prstGeom prst="rect">
                <a:avLst/>
              </a:prstGeom>
              <a:solidFill>
                <a:srgbClr val="674EA7"/>
              </a:solidFill>
              <a:ln cap="flat" cmpd="sng" w="952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g20504761c68_0_86"/>
              <p:cNvSpPr/>
              <p:nvPr/>
            </p:nvSpPr>
            <p:spPr>
              <a:xfrm rot="5400000">
                <a:off x="8107900" y="4603950"/>
                <a:ext cx="252300" cy="220800"/>
              </a:xfrm>
              <a:prstGeom prst="rect">
                <a:avLst/>
              </a:prstGeom>
              <a:solidFill>
                <a:srgbClr val="674EA7"/>
              </a:solidFill>
              <a:ln cap="flat" cmpd="sng" w="952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4" name="Google Shape;744;g20504761c68_0_86"/>
            <p:cNvGrpSpPr/>
            <p:nvPr/>
          </p:nvGrpSpPr>
          <p:grpSpPr>
            <a:xfrm>
              <a:off x="5429438" y="5212775"/>
              <a:ext cx="441600" cy="252300"/>
              <a:chOff x="7902850" y="4588200"/>
              <a:chExt cx="441600" cy="252300"/>
            </a:xfrm>
          </p:grpSpPr>
          <p:sp>
            <p:nvSpPr>
              <p:cNvPr id="745" name="Google Shape;745;g20504761c68_0_86"/>
              <p:cNvSpPr/>
              <p:nvPr/>
            </p:nvSpPr>
            <p:spPr>
              <a:xfrm rot="5400000">
                <a:off x="7887100" y="4603950"/>
                <a:ext cx="252300" cy="220800"/>
              </a:xfrm>
              <a:prstGeom prst="rect">
                <a:avLst/>
              </a:prstGeom>
              <a:solidFill>
                <a:srgbClr val="674EA7"/>
              </a:solidFill>
              <a:ln cap="flat" cmpd="sng" w="952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g20504761c68_0_86"/>
              <p:cNvSpPr/>
              <p:nvPr/>
            </p:nvSpPr>
            <p:spPr>
              <a:xfrm rot="5400000">
                <a:off x="8107900" y="4603950"/>
                <a:ext cx="252300" cy="220800"/>
              </a:xfrm>
              <a:prstGeom prst="rect">
                <a:avLst/>
              </a:prstGeom>
              <a:solidFill>
                <a:srgbClr val="674EA7"/>
              </a:solidFill>
              <a:ln cap="flat" cmpd="sng" w="952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7" name="Google Shape;747;g20504761c68_0_86"/>
            <p:cNvGrpSpPr/>
            <p:nvPr/>
          </p:nvGrpSpPr>
          <p:grpSpPr>
            <a:xfrm>
              <a:off x="5871038" y="5212775"/>
              <a:ext cx="441600" cy="252300"/>
              <a:chOff x="7902850" y="4588200"/>
              <a:chExt cx="441600" cy="252300"/>
            </a:xfrm>
          </p:grpSpPr>
          <p:sp>
            <p:nvSpPr>
              <p:cNvPr id="748" name="Google Shape;748;g20504761c68_0_86"/>
              <p:cNvSpPr/>
              <p:nvPr/>
            </p:nvSpPr>
            <p:spPr>
              <a:xfrm rot="5400000">
                <a:off x="7887100" y="4603950"/>
                <a:ext cx="252300" cy="220800"/>
              </a:xfrm>
              <a:prstGeom prst="rect">
                <a:avLst/>
              </a:prstGeom>
              <a:solidFill>
                <a:srgbClr val="674EA7"/>
              </a:solidFill>
              <a:ln cap="flat" cmpd="sng" w="952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g20504761c68_0_86"/>
              <p:cNvSpPr/>
              <p:nvPr/>
            </p:nvSpPr>
            <p:spPr>
              <a:xfrm rot="5400000">
                <a:off x="8107900" y="4603950"/>
                <a:ext cx="252300" cy="220800"/>
              </a:xfrm>
              <a:prstGeom prst="rect">
                <a:avLst/>
              </a:prstGeom>
              <a:solidFill>
                <a:srgbClr val="674EA7"/>
              </a:solidFill>
              <a:ln cap="flat" cmpd="sng" w="952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50" name="Google Shape;750;g20504761c68_0_86"/>
          <p:cNvGrpSpPr/>
          <p:nvPr/>
        </p:nvGrpSpPr>
        <p:grpSpPr>
          <a:xfrm>
            <a:off x="5000075" y="793988"/>
            <a:ext cx="6680800" cy="2910188"/>
            <a:chOff x="4682025" y="900013"/>
            <a:chExt cx="6680800" cy="2910188"/>
          </a:xfrm>
        </p:grpSpPr>
        <p:sp>
          <p:nvSpPr>
            <p:cNvPr id="751" name="Google Shape;751;g20504761c68_0_86"/>
            <p:cNvSpPr txBox="1"/>
            <p:nvPr/>
          </p:nvSpPr>
          <p:spPr>
            <a:xfrm>
              <a:off x="4682025" y="3194600"/>
              <a:ext cx="1509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Matrix A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MxN</a:t>
              </a:r>
              <a:endParaRPr/>
            </a:p>
          </p:txBody>
        </p:sp>
        <p:sp>
          <p:nvSpPr>
            <p:cNvPr id="752" name="Google Shape;752;g20504761c68_0_86"/>
            <p:cNvSpPr txBox="1"/>
            <p:nvPr/>
          </p:nvSpPr>
          <p:spPr>
            <a:xfrm>
              <a:off x="6263263" y="2016650"/>
              <a:ext cx="317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X</a:t>
              </a:r>
              <a:endParaRPr/>
            </a:p>
          </p:txBody>
        </p:sp>
        <p:sp>
          <p:nvSpPr>
            <p:cNvPr id="753" name="Google Shape;753;g20504761c68_0_86"/>
            <p:cNvSpPr/>
            <p:nvPr/>
          </p:nvSpPr>
          <p:spPr>
            <a:xfrm>
              <a:off x="4929825" y="1555663"/>
              <a:ext cx="252300" cy="2208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/>
            </a:p>
          </p:txBody>
        </p:sp>
        <p:sp>
          <p:nvSpPr>
            <p:cNvPr id="754" name="Google Shape;754;g20504761c68_0_86"/>
            <p:cNvSpPr/>
            <p:nvPr/>
          </p:nvSpPr>
          <p:spPr>
            <a:xfrm>
              <a:off x="5182125" y="15556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g20504761c68_0_86"/>
            <p:cNvSpPr/>
            <p:nvPr/>
          </p:nvSpPr>
          <p:spPr>
            <a:xfrm>
              <a:off x="5434425" y="15556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g20504761c68_0_86"/>
            <p:cNvSpPr/>
            <p:nvPr/>
          </p:nvSpPr>
          <p:spPr>
            <a:xfrm>
              <a:off x="5686725" y="15556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g20504761c68_0_86"/>
            <p:cNvSpPr/>
            <p:nvPr/>
          </p:nvSpPr>
          <p:spPr>
            <a:xfrm>
              <a:off x="5939025" y="15556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g20504761c68_0_86"/>
            <p:cNvSpPr/>
            <p:nvPr/>
          </p:nvSpPr>
          <p:spPr>
            <a:xfrm>
              <a:off x="4929825" y="17764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g20504761c68_0_86"/>
            <p:cNvSpPr/>
            <p:nvPr/>
          </p:nvSpPr>
          <p:spPr>
            <a:xfrm>
              <a:off x="5182125" y="17764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g20504761c68_0_86"/>
            <p:cNvSpPr/>
            <p:nvPr/>
          </p:nvSpPr>
          <p:spPr>
            <a:xfrm>
              <a:off x="5434425" y="17764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g20504761c68_0_86"/>
            <p:cNvSpPr/>
            <p:nvPr/>
          </p:nvSpPr>
          <p:spPr>
            <a:xfrm>
              <a:off x="5686725" y="17764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g20504761c68_0_86"/>
            <p:cNvSpPr/>
            <p:nvPr/>
          </p:nvSpPr>
          <p:spPr>
            <a:xfrm>
              <a:off x="5939025" y="17764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g20504761c68_0_86"/>
            <p:cNvSpPr/>
            <p:nvPr/>
          </p:nvSpPr>
          <p:spPr>
            <a:xfrm>
              <a:off x="4929825" y="19972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g20504761c68_0_86"/>
            <p:cNvSpPr/>
            <p:nvPr/>
          </p:nvSpPr>
          <p:spPr>
            <a:xfrm>
              <a:off x="5182125" y="19972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g20504761c68_0_86"/>
            <p:cNvSpPr/>
            <p:nvPr/>
          </p:nvSpPr>
          <p:spPr>
            <a:xfrm>
              <a:off x="5434425" y="19972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g20504761c68_0_86"/>
            <p:cNvSpPr/>
            <p:nvPr/>
          </p:nvSpPr>
          <p:spPr>
            <a:xfrm>
              <a:off x="5686725" y="19972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g20504761c68_0_86"/>
            <p:cNvSpPr/>
            <p:nvPr/>
          </p:nvSpPr>
          <p:spPr>
            <a:xfrm>
              <a:off x="5939025" y="19972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g20504761c68_0_86"/>
            <p:cNvSpPr/>
            <p:nvPr/>
          </p:nvSpPr>
          <p:spPr>
            <a:xfrm>
              <a:off x="4929825" y="22180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g20504761c68_0_86"/>
            <p:cNvSpPr/>
            <p:nvPr/>
          </p:nvSpPr>
          <p:spPr>
            <a:xfrm>
              <a:off x="5182125" y="22180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g20504761c68_0_86"/>
            <p:cNvSpPr/>
            <p:nvPr/>
          </p:nvSpPr>
          <p:spPr>
            <a:xfrm>
              <a:off x="5434425" y="22180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g20504761c68_0_86"/>
            <p:cNvSpPr/>
            <p:nvPr/>
          </p:nvSpPr>
          <p:spPr>
            <a:xfrm>
              <a:off x="5686725" y="22180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g20504761c68_0_86"/>
            <p:cNvSpPr/>
            <p:nvPr/>
          </p:nvSpPr>
          <p:spPr>
            <a:xfrm>
              <a:off x="5939025" y="22180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g20504761c68_0_86"/>
            <p:cNvSpPr/>
            <p:nvPr/>
          </p:nvSpPr>
          <p:spPr>
            <a:xfrm>
              <a:off x="4929825" y="24388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g20504761c68_0_86"/>
            <p:cNvSpPr/>
            <p:nvPr/>
          </p:nvSpPr>
          <p:spPr>
            <a:xfrm>
              <a:off x="5182125" y="24388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g20504761c68_0_86"/>
            <p:cNvSpPr/>
            <p:nvPr/>
          </p:nvSpPr>
          <p:spPr>
            <a:xfrm>
              <a:off x="5434425" y="24388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g20504761c68_0_86"/>
            <p:cNvSpPr/>
            <p:nvPr/>
          </p:nvSpPr>
          <p:spPr>
            <a:xfrm>
              <a:off x="5686725" y="24388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g20504761c68_0_86"/>
            <p:cNvSpPr/>
            <p:nvPr/>
          </p:nvSpPr>
          <p:spPr>
            <a:xfrm>
              <a:off x="5939025" y="24388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g20504761c68_0_86"/>
            <p:cNvSpPr/>
            <p:nvPr/>
          </p:nvSpPr>
          <p:spPr>
            <a:xfrm>
              <a:off x="4929825" y="26596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g20504761c68_0_86"/>
            <p:cNvSpPr/>
            <p:nvPr/>
          </p:nvSpPr>
          <p:spPr>
            <a:xfrm>
              <a:off x="5182125" y="26596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g20504761c68_0_86"/>
            <p:cNvSpPr/>
            <p:nvPr/>
          </p:nvSpPr>
          <p:spPr>
            <a:xfrm>
              <a:off x="5434425" y="26596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g20504761c68_0_86"/>
            <p:cNvSpPr/>
            <p:nvPr/>
          </p:nvSpPr>
          <p:spPr>
            <a:xfrm>
              <a:off x="5686725" y="26596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g20504761c68_0_86"/>
            <p:cNvSpPr/>
            <p:nvPr/>
          </p:nvSpPr>
          <p:spPr>
            <a:xfrm>
              <a:off x="5939025" y="26596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g20504761c68_0_86"/>
            <p:cNvSpPr/>
            <p:nvPr/>
          </p:nvSpPr>
          <p:spPr>
            <a:xfrm rot="5400000">
              <a:off x="7519750" y="15599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g20504761c68_0_86"/>
            <p:cNvSpPr/>
            <p:nvPr/>
          </p:nvSpPr>
          <p:spPr>
            <a:xfrm rot="5400000">
              <a:off x="7519750" y="18122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g20504761c68_0_86"/>
            <p:cNvSpPr/>
            <p:nvPr/>
          </p:nvSpPr>
          <p:spPr>
            <a:xfrm rot="5400000">
              <a:off x="7519750" y="20645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g20504761c68_0_86"/>
            <p:cNvSpPr/>
            <p:nvPr/>
          </p:nvSpPr>
          <p:spPr>
            <a:xfrm rot="5400000">
              <a:off x="7519750" y="23168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g20504761c68_0_86"/>
            <p:cNvSpPr/>
            <p:nvPr/>
          </p:nvSpPr>
          <p:spPr>
            <a:xfrm rot="5400000">
              <a:off x="7519750" y="25691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g20504761c68_0_86"/>
            <p:cNvSpPr/>
            <p:nvPr/>
          </p:nvSpPr>
          <p:spPr>
            <a:xfrm rot="5400000">
              <a:off x="7298950" y="1559963"/>
              <a:ext cx="252300" cy="2208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g20504761c68_0_86"/>
            <p:cNvSpPr/>
            <p:nvPr/>
          </p:nvSpPr>
          <p:spPr>
            <a:xfrm rot="5400000">
              <a:off x="7298950" y="18122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g20504761c68_0_86"/>
            <p:cNvSpPr/>
            <p:nvPr/>
          </p:nvSpPr>
          <p:spPr>
            <a:xfrm rot="5400000">
              <a:off x="7298950" y="20645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g20504761c68_0_86"/>
            <p:cNvSpPr/>
            <p:nvPr/>
          </p:nvSpPr>
          <p:spPr>
            <a:xfrm rot="5400000">
              <a:off x="7298950" y="23168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g20504761c68_0_86"/>
            <p:cNvSpPr/>
            <p:nvPr/>
          </p:nvSpPr>
          <p:spPr>
            <a:xfrm rot="5400000">
              <a:off x="7298950" y="25691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g20504761c68_0_86"/>
            <p:cNvSpPr/>
            <p:nvPr/>
          </p:nvSpPr>
          <p:spPr>
            <a:xfrm rot="5400000">
              <a:off x="7078150" y="1559963"/>
              <a:ext cx="252300" cy="2208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g20504761c68_0_86"/>
            <p:cNvSpPr/>
            <p:nvPr/>
          </p:nvSpPr>
          <p:spPr>
            <a:xfrm rot="5400000">
              <a:off x="7078150" y="18122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g20504761c68_0_86"/>
            <p:cNvSpPr/>
            <p:nvPr/>
          </p:nvSpPr>
          <p:spPr>
            <a:xfrm rot="5400000">
              <a:off x="7078150" y="20645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g20504761c68_0_86"/>
            <p:cNvSpPr/>
            <p:nvPr/>
          </p:nvSpPr>
          <p:spPr>
            <a:xfrm rot="5400000">
              <a:off x="7078150" y="23168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g20504761c68_0_86"/>
            <p:cNvSpPr/>
            <p:nvPr/>
          </p:nvSpPr>
          <p:spPr>
            <a:xfrm rot="5400000">
              <a:off x="7078150" y="25691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g20504761c68_0_86"/>
            <p:cNvSpPr/>
            <p:nvPr/>
          </p:nvSpPr>
          <p:spPr>
            <a:xfrm rot="5400000">
              <a:off x="6857350" y="1559963"/>
              <a:ext cx="252300" cy="2208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g20504761c68_0_86"/>
            <p:cNvSpPr/>
            <p:nvPr/>
          </p:nvSpPr>
          <p:spPr>
            <a:xfrm rot="5400000">
              <a:off x="6857350" y="18122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g20504761c68_0_86"/>
            <p:cNvSpPr/>
            <p:nvPr/>
          </p:nvSpPr>
          <p:spPr>
            <a:xfrm rot="5400000">
              <a:off x="6857350" y="20645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g20504761c68_0_86"/>
            <p:cNvSpPr/>
            <p:nvPr/>
          </p:nvSpPr>
          <p:spPr>
            <a:xfrm rot="5400000">
              <a:off x="6857350" y="23168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g20504761c68_0_86"/>
            <p:cNvSpPr/>
            <p:nvPr/>
          </p:nvSpPr>
          <p:spPr>
            <a:xfrm rot="5400000">
              <a:off x="6857350" y="25691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g20504761c68_0_86"/>
            <p:cNvSpPr/>
            <p:nvPr/>
          </p:nvSpPr>
          <p:spPr>
            <a:xfrm rot="5400000">
              <a:off x="6636550" y="1559963"/>
              <a:ext cx="252300" cy="2208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g20504761c68_0_86"/>
            <p:cNvSpPr/>
            <p:nvPr/>
          </p:nvSpPr>
          <p:spPr>
            <a:xfrm rot="5400000">
              <a:off x="6636550" y="18122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g20504761c68_0_86"/>
            <p:cNvSpPr/>
            <p:nvPr/>
          </p:nvSpPr>
          <p:spPr>
            <a:xfrm rot="5400000">
              <a:off x="6636550" y="20645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g20504761c68_0_86"/>
            <p:cNvSpPr/>
            <p:nvPr/>
          </p:nvSpPr>
          <p:spPr>
            <a:xfrm rot="5400000">
              <a:off x="6636550" y="23168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g20504761c68_0_86"/>
            <p:cNvSpPr/>
            <p:nvPr/>
          </p:nvSpPr>
          <p:spPr>
            <a:xfrm rot="5400000">
              <a:off x="6636550" y="25691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g20504761c68_0_86"/>
            <p:cNvSpPr txBox="1"/>
            <p:nvPr/>
          </p:nvSpPr>
          <p:spPr>
            <a:xfrm>
              <a:off x="6759013" y="3183138"/>
              <a:ext cx="1509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Matrix B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NxP</a:t>
              </a:r>
              <a:endParaRPr/>
            </a:p>
          </p:txBody>
        </p:sp>
        <p:sp>
          <p:nvSpPr>
            <p:cNvPr id="809" name="Google Shape;809;g20504761c68_0_86"/>
            <p:cNvSpPr txBox="1"/>
            <p:nvPr/>
          </p:nvSpPr>
          <p:spPr>
            <a:xfrm>
              <a:off x="4864725" y="1504513"/>
              <a:ext cx="3825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/>
                <a:t>a</a:t>
              </a:r>
              <a:endParaRPr sz="900"/>
            </a:p>
          </p:txBody>
        </p:sp>
        <p:sp>
          <p:nvSpPr>
            <p:cNvPr id="810" name="Google Shape;810;g20504761c68_0_86"/>
            <p:cNvSpPr txBox="1"/>
            <p:nvPr/>
          </p:nvSpPr>
          <p:spPr>
            <a:xfrm>
              <a:off x="6683475" y="1489513"/>
              <a:ext cx="783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/>
                <a:t>b_vec 0</a:t>
              </a:r>
              <a:endParaRPr sz="900"/>
            </a:p>
          </p:txBody>
        </p:sp>
        <p:cxnSp>
          <p:nvCxnSpPr>
            <p:cNvPr id="811" name="Google Shape;811;g20504761c68_0_86"/>
            <p:cNvCxnSpPr/>
            <p:nvPr/>
          </p:nvCxnSpPr>
          <p:spPr>
            <a:xfrm>
              <a:off x="5247225" y="1691125"/>
              <a:ext cx="782100" cy="0"/>
            </a:xfrm>
            <a:prstGeom prst="straightConnector1">
              <a:avLst/>
            </a:prstGeom>
            <a:noFill/>
            <a:ln cap="flat" cmpd="sng" w="28575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12" name="Google Shape;812;g20504761c68_0_86"/>
            <p:cNvCxnSpPr/>
            <p:nvPr/>
          </p:nvCxnSpPr>
          <p:spPr>
            <a:xfrm>
              <a:off x="7202688" y="1860188"/>
              <a:ext cx="0" cy="830700"/>
            </a:xfrm>
            <a:prstGeom prst="straightConnector1">
              <a:avLst/>
            </a:prstGeom>
            <a:noFill/>
            <a:ln cap="flat" cmpd="sng" w="28575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13" name="Google Shape;813;g20504761c68_0_86"/>
            <p:cNvSpPr/>
            <p:nvPr/>
          </p:nvSpPr>
          <p:spPr>
            <a:xfrm rot="5400000">
              <a:off x="7740550" y="15599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g20504761c68_0_86"/>
            <p:cNvSpPr/>
            <p:nvPr/>
          </p:nvSpPr>
          <p:spPr>
            <a:xfrm rot="5400000">
              <a:off x="7740550" y="18122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g20504761c68_0_86"/>
            <p:cNvSpPr/>
            <p:nvPr/>
          </p:nvSpPr>
          <p:spPr>
            <a:xfrm rot="5400000">
              <a:off x="7740550" y="20645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g20504761c68_0_86"/>
            <p:cNvSpPr/>
            <p:nvPr/>
          </p:nvSpPr>
          <p:spPr>
            <a:xfrm rot="5400000">
              <a:off x="7740550" y="23168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g20504761c68_0_86"/>
            <p:cNvSpPr/>
            <p:nvPr/>
          </p:nvSpPr>
          <p:spPr>
            <a:xfrm rot="5400000">
              <a:off x="7740550" y="25691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g20504761c68_0_86"/>
            <p:cNvSpPr/>
            <p:nvPr/>
          </p:nvSpPr>
          <p:spPr>
            <a:xfrm rot="5400000">
              <a:off x="7961350" y="15599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g20504761c68_0_86"/>
            <p:cNvSpPr/>
            <p:nvPr/>
          </p:nvSpPr>
          <p:spPr>
            <a:xfrm rot="5400000">
              <a:off x="7961350" y="18122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g20504761c68_0_86"/>
            <p:cNvSpPr/>
            <p:nvPr/>
          </p:nvSpPr>
          <p:spPr>
            <a:xfrm rot="5400000">
              <a:off x="7961350" y="20645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g20504761c68_0_86"/>
            <p:cNvSpPr/>
            <p:nvPr/>
          </p:nvSpPr>
          <p:spPr>
            <a:xfrm rot="5400000">
              <a:off x="7961350" y="23168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g20504761c68_0_86"/>
            <p:cNvSpPr/>
            <p:nvPr/>
          </p:nvSpPr>
          <p:spPr>
            <a:xfrm rot="5400000">
              <a:off x="7961350" y="25691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g20504761c68_0_86"/>
            <p:cNvSpPr/>
            <p:nvPr/>
          </p:nvSpPr>
          <p:spPr>
            <a:xfrm rot="5400000">
              <a:off x="8182150" y="15599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g20504761c68_0_86"/>
            <p:cNvSpPr/>
            <p:nvPr/>
          </p:nvSpPr>
          <p:spPr>
            <a:xfrm rot="5400000">
              <a:off x="8182150" y="18122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g20504761c68_0_86"/>
            <p:cNvSpPr/>
            <p:nvPr/>
          </p:nvSpPr>
          <p:spPr>
            <a:xfrm rot="5400000">
              <a:off x="8182150" y="20645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g20504761c68_0_86"/>
            <p:cNvSpPr/>
            <p:nvPr/>
          </p:nvSpPr>
          <p:spPr>
            <a:xfrm rot="5400000">
              <a:off x="8182150" y="23168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g20504761c68_0_86"/>
            <p:cNvSpPr/>
            <p:nvPr/>
          </p:nvSpPr>
          <p:spPr>
            <a:xfrm rot="5400000">
              <a:off x="8182150" y="25691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g20504761c68_0_86"/>
            <p:cNvSpPr/>
            <p:nvPr/>
          </p:nvSpPr>
          <p:spPr>
            <a:xfrm rot="5400000">
              <a:off x="10463875" y="14576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g20504761c68_0_86"/>
            <p:cNvSpPr/>
            <p:nvPr/>
          </p:nvSpPr>
          <p:spPr>
            <a:xfrm rot="5400000">
              <a:off x="10243075" y="1457688"/>
              <a:ext cx="252300" cy="220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g20504761c68_0_86"/>
            <p:cNvSpPr/>
            <p:nvPr/>
          </p:nvSpPr>
          <p:spPr>
            <a:xfrm rot="5400000">
              <a:off x="10022275" y="1457688"/>
              <a:ext cx="252300" cy="220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g20504761c68_0_86"/>
            <p:cNvSpPr/>
            <p:nvPr/>
          </p:nvSpPr>
          <p:spPr>
            <a:xfrm rot="5400000">
              <a:off x="9801475" y="1457688"/>
              <a:ext cx="252300" cy="220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g20504761c68_0_86"/>
            <p:cNvSpPr/>
            <p:nvPr/>
          </p:nvSpPr>
          <p:spPr>
            <a:xfrm rot="5400000">
              <a:off x="9580675" y="1457688"/>
              <a:ext cx="252300" cy="220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g20504761c68_0_86"/>
            <p:cNvSpPr/>
            <p:nvPr/>
          </p:nvSpPr>
          <p:spPr>
            <a:xfrm rot="5400000">
              <a:off x="10684675" y="14576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g20504761c68_0_86"/>
            <p:cNvSpPr/>
            <p:nvPr/>
          </p:nvSpPr>
          <p:spPr>
            <a:xfrm rot="5400000">
              <a:off x="10905475" y="14576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g20504761c68_0_86"/>
            <p:cNvSpPr/>
            <p:nvPr/>
          </p:nvSpPr>
          <p:spPr>
            <a:xfrm rot="5400000">
              <a:off x="11126275" y="14576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g20504761c68_0_86"/>
            <p:cNvSpPr/>
            <p:nvPr/>
          </p:nvSpPr>
          <p:spPr>
            <a:xfrm rot="5400000">
              <a:off x="10463875" y="17099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g20504761c68_0_86"/>
            <p:cNvSpPr/>
            <p:nvPr/>
          </p:nvSpPr>
          <p:spPr>
            <a:xfrm rot="5400000">
              <a:off x="10243075" y="17099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g20504761c68_0_86"/>
            <p:cNvSpPr/>
            <p:nvPr/>
          </p:nvSpPr>
          <p:spPr>
            <a:xfrm rot="5400000">
              <a:off x="10022275" y="17099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g20504761c68_0_86"/>
            <p:cNvSpPr/>
            <p:nvPr/>
          </p:nvSpPr>
          <p:spPr>
            <a:xfrm rot="5400000">
              <a:off x="9801475" y="17099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g20504761c68_0_86"/>
            <p:cNvSpPr/>
            <p:nvPr/>
          </p:nvSpPr>
          <p:spPr>
            <a:xfrm rot="5400000">
              <a:off x="9580675" y="17099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g20504761c68_0_86"/>
            <p:cNvSpPr/>
            <p:nvPr/>
          </p:nvSpPr>
          <p:spPr>
            <a:xfrm rot="5400000">
              <a:off x="10684675" y="17099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g20504761c68_0_86"/>
            <p:cNvSpPr/>
            <p:nvPr/>
          </p:nvSpPr>
          <p:spPr>
            <a:xfrm rot="5400000">
              <a:off x="10905475" y="17099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g20504761c68_0_86"/>
            <p:cNvSpPr/>
            <p:nvPr/>
          </p:nvSpPr>
          <p:spPr>
            <a:xfrm rot="5400000">
              <a:off x="11126275" y="17099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g20504761c68_0_86"/>
            <p:cNvSpPr/>
            <p:nvPr/>
          </p:nvSpPr>
          <p:spPr>
            <a:xfrm rot="5400000">
              <a:off x="10463875" y="19622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g20504761c68_0_86"/>
            <p:cNvSpPr/>
            <p:nvPr/>
          </p:nvSpPr>
          <p:spPr>
            <a:xfrm rot="5400000">
              <a:off x="10243075" y="19622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g20504761c68_0_86"/>
            <p:cNvSpPr/>
            <p:nvPr/>
          </p:nvSpPr>
          <p:spPr>
            <a:xfrm rot="5400000">
              <a:off x="10022275" y="19622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g20504761c68_0_86"/>
            <p:cNvSpPr/>
            <p:nvPr/>
          </p:nvSpPr>
          <p:spPr>
            <a:xfrm rot="5400000">
              <a:off x="9801475" y="19622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g20504761c68_0_86"/>
            <p:cNvSpPr/>
            <p:nvPr/>
          </p:nvSpPr>
          <p:spPr>
            <a:xfrm rot="5400000">
              <a:off x="9580675" y="19622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g20504761c68_0_86"/>
            <p:cNvSpPr/>
            <p:nvPr/>
          </p:nvSpPr>
          <p:spPr>
            <a:xfrm rot="5400000">
              <a:off x="10684675" y="19622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g20504761c68_0_86"/>
            <p:cNvSpPr/>
            <p:nvPr/>
          </p:nvSpPr>
          <p:spPr>
            <a:xfrm rot="5400000">
              <a:off x="10905475" y="19622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g20504761c68_0_86"/>
            <p:cNvSpPr/>
            <p:nvPr/>
          </p:nvSpPr>
          <p:spPr>
            <a:xfrm rot="5400000">
              <a:off x="11126275" y="19622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g20504761c68_0_86"/>
            <p:cNvSpPr/>
            <p:nvPr/>
          </p:nvSpPr>
          <p:spPr>
            <a:xfrm rot="5400000">
              <a:off x="10463875" y="22145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g20504761c68_0_86"/>
            <p:cNvSpPr/>
            <p:nvPr/>
          </p:nvSpPr>
          <p:spPr>
            <a:xfrm rot="5400000">
              <a:off x="10243075" y="22145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g20504761c68_0_86"/>
            <p:cNvSpPr/>
            <p:nvPr/>
          </p:nvSpPr>
          <p:spPr>
            <a:xfrm rot="5400000">
              <a:off x="10022275" y="22145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g20504761c68_0_86"/>
            <p:cNvSpPr/>
            <p:nvPr/>
          </p:nvSpPr>
          <p:spPr>
            <a:xfrm rot="5400000">
              <a:off x="9801475" y="22145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g20504761c68_0_86"/>
            <p:cNvSpPr/>
            <p:nvPr/>
          </p:nvSpPr>
          <p:spPr>
            <a:xfrm rot="5400000">
              <a:off x="9580675" y="22145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g20504761c68_0_86"/>
            <p:cNvSpPr/>
            <p:nvPr/>
          </p:nvSpPr>
          <p:spPr>
            <a:xfrm rot="5400000">
              <a:off x="10684675" y="22145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g20504761c68_0_86"/>
            <p:cNvSpPr/>
            <p:nvPr/>
          </p:nvSpPr>
          <p:spPr>
            <a:xfrm rot="5400000">
              <a:off x="10905475" y="22145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g20504761c68_0_86"/>
            <p:cNvSpPr/>
            <p:nvPr/>
          </p:nvSpPr>
          <p:spPr>
            <a:xfrm rot="5400000">
              <a:off x="11126275" y="22145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g20504761c68_0_86"/>
            <p:cNvSpPr/>
            <p:nvPr/>
          </p:nvSpPr>
          <p:spPr>
            <a:xfrm rot="5400000">
              <a:off x="10463875" y="24668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g20504761c68_0_86"/>
            <p:cNvSpPr/>
            <p:nvPr/>
          </p:nvSpPr>
          <p:spPr>
            <a:xfrm rot="5400000">
              <a:off x="10243075" y="24668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g20504761c68_0_86"/>
            <p:cNvSpPr/>
            <p:nvPr/>
          </p:nvSpPr>
          <p:spPr>
            <a:xfrm rot="5400000">
              <a:off x="10022275" y="24668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g20504761c68_0_86"/>
            <p:cNvSpPr/>
            <p:nvPr/>
          </p:nvSpPr>
          <p:spPr>
            <a:xfrm rot="5400000">
              <a:off x="9801475" y="24668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g20504761c68_0_86"/>
            <p:cNvSpPr/>
            <p:nvPr/>
          </p:nvSpPr>
          <p:spPr>
            <a:xfrm rot="5400000">
              <a:off x="9580675" y="24668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g20504761c68_0_86"/>
            <p:cNvSpPr/>
            <p:nvPr/>
          </p:nvSpPr>
          <p:spPr>
            <a:xfrm rot="5400000">
              <a:off x="10684675" y="24668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g20504761c68_0_86"/>
            <p:cNvSpPr/>
            <p:nvPr/>
          </p:nvSpPr>
          <p:spPr>
            <a:xfrm rot="5400000">
              <a:off x="10905475" y="24668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g20504761c68_0_86"/>
            <p:cNvSpPr/>
            <p:nvPr/>
          </p:nvSpPr>
          <p:spPr>
            <a:xfrm rot="5400000">
              <a:off x="11126275" y="24668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g20504761c68_0_86"/>
            <p:cNvSpPr/>
            <p:nvPr/>
          </p:nvSpPr>
          <p:spPr>
            <a:xfrm rot="5400000">
              <a:off x="10463875" y="27191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g20504761c68_0_86"/>
            <p:cNvSpPr/>
            <p:nvPr/>
          </p:nvSpPr>
          <p:spPr>
            <a:xfrm rot="5400000">
              <a:off x="10243075" y="27191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g20504761c68_0_86"/>
            <p:cNvSpPr/>
            <p:nvPr/>
          </p:nvSpPr>
          <p:spPr>
            <a:xfrm rot="5400000">
              <a:off x="10022275" y="27191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g20504761c68_0_86"/>
            <p:cNvSpPr/>
            <p:nvPr/>
          </p:nvSpPr>
          <p:spPr>
            <a:xfrm rot="5400000">
              <a:off x="9801475" y="27191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g20504761c68_0_86"/>
            <p:cNvSpPr/>
            <p:nvPr/>
          </p:nvSpPr>
          <p:spPr>
            <a:xfrm rot="5400000">
              <a:off x="9580675" y="27191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g20504761c68_0_86"/>
            <p:cNvSpPr/>
            <p:nvPr/>
          </p:nvSpPr>
          <p:spPr>
            <a:xfrm rot="5400000">
              <a:off x="10684675" y="27191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g20504761c68_0_86"/>
            <p:cNvSpPr/>
            <p:nvPr/>
          </p:nvSpPr>
          <p:spPr>
            <a:xfrm rot="5400000">
              <a:off x="10905475" y="27191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g20504761c68_0_86"/>
            <p:cNvSpPr/>
            <p:nvPr/>
          </p:nvSpPr>
          <p:spPr>
            <a:xfrm rot="5400000">
              <a:off x="11126275" y="271918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g20504761c68_0_86"/>
            <p:cNvSpPr/>
            <p:nvPr/>
          </p:nvSpPr>
          <p:spPr>
            <a:xfrm>
              <a:off x="8605300" y="2094875"/>
              <a:ext cx="604200" cy="195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g20504761c68_0_86"/>
            <p:cNvSpPr txBox="1"/>
            <p:nvPr/>
          </p:nvSpPr>
          <p:spPr>
            <a:xfrm>
              <a:off x="9764313" y="3170225"/>
              <a:ext cx="1509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Matrix C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MxP</a:t>
              </a:r>
              <a:endParaRPr/>
            </a:p>
          </p:txBody>
        </p:sp>
        <p:sp>
          <p:nvSpPr>
            <p:cNvPr id="878" name="Google Shape;878;g20504761c68_0_86"/>
            <p:cNvSpPr/>
            <p:nvPr/>
          </p:nvSpPr>
          <p:spPr>
            <a:xfrm rot="5400000">
              <a:off x="7147125" y="841488"/>
              <a:ext cx="136800" cy="10641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g20504761c68_0_86"/>
            <p:cNvSpPr txBox="1"/>
            <p:nvPr/>
          </p:nvSpPr>
          <p:spPr>
            <a:xfrm>
              <a:off x="6959075" y="900013"/>
              <a:ext cx="476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vl=4</a:t>
              </a:r>
              <a:endParaRPr sz="1100"/>
            </a:p>
          </p:txBody>
        </p:sp>
      </p:grpSp>
      <p:sp>
        <p:nvSpPr>
          <p:cNvPr id="880" name="Google Shape;880;g20504761c68_0_86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chemeClr val="accent1"/>
                </a:solidFill>
              </a:rPr>
              <a:t>Implementation</a:t>
            </a:r>
            <a:r>
              <a:rPr lang="en-US" sz="900">
                <a:solidFill>
                  <a:srgbClr val="9E9E9E"/>
                </a:solidFill>
              </a:rPr>
              <a:t>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  <p:grpSp>
        <p:nvGrpSpPr>
          <p:cNvPr id="881" name="Google Shape;881;g20504761c68_0_86"/>
          <p:cNvGrpSpPr/>
          <p:nvPr/>
        </p:nvGrpSpPr>
        <p:grpSpPr>
          <a:xfrm>
            <a:off x="4523375" y="793988"/>
            <a:ext cx="7157500" cy="2910188"/>
            <a:chOff x="1802700" y="4328363"/>
            <a:chExt cx="7157500" cy="2910188"/>
          </a:xfrm>
        </p:grpSpPr>
        <p:grpSp>
          <p:nvGrpSpPr>
            <p:cNvPr id="882" name="Google Shape;882;g20504761c68_0_86"/>
            <p:cNvGrpSpPr/>
            <p:nvPr/>
          </p:nvGrpSpPr>
          <p:grpSpPr>
            <a:xfrm>
              <a:off x="2279400" y="4328363"/>
              <a:ext cx="6680800" cy="2910188"/>
              <a:chOff x="4682025" y="900013"/>
              <a:chExt cx="6680800" cy="2910188"/>
            </a:xfrm>
          </p:grpSpPr>
          <p:sp>
            <p:nvSpPr>
              <p:cNvPr id="883" name="Google Shape;883;g20504761c68_0_86"/>
              <p:cNvSpPr txBox="1"/>
              <p:nvPr/>
            </p:nvSpPr>
            <p:spPr>
              <a:xfrm>
                <a:off x="4682025" y="3194600"/>
                <a:ext cx="15093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Matrix A</a:t>
                </a:r>
                <a:endParaRPr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MxN</a:t>
                </a:r>
                <a:endParaRPr/>
              </a:p>
            </p:txBody>
          </p:sp>
          <p:sp>
            <p:nvSpPr>
              <p:cNvPr id="884" name="Google Shape;884;g20504761c68_0_86"/>
              <p:cNvSpPr txBox="1"/>
              <p:nvPr/>
            </p:nvSpPr>
            <p:spPr>
              <a:xfrm>
                <a:off x="6263263" y="2016650"/>
                <a:ext cx="317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X</a:t>
                </a:r>
                <a:endParaRPr/>
              </a:p>
            </p:txBody>
          </p:sp>
          <p:sp>
            <p:nvSpPr>
              <p:cNvPr id="885" name="Google Shape;885;g20504761c68_0_86"/>
              <p:cNvSpPr/>
              <p:nvPr/>
            </p:nvSpPr>
            <p:spPr>
              <a:xfrm>
                <a:off x="4929825" y="1555663"/>
                <a:ext cx="252300" cy="2208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00"/>
              </a:p>
            </p:txBody>
          </p:sp>
          <p:sp>
            <p:nvSpPr>
              <p:cNvPr id="886" name="Google Shape;886;g20504761c68_0_86"/>
              <p:cNvSpPr/>
              <p:nvPr/>
            </p:nvSpPr>
            <p:spPr>
              <a:xfrm>
                <a:off x="5182125" y="15556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g20504761c68_0_86"/>
              <p:cNvSpPr/>
              <p:nvPr/>
            </p:nvSpPr>
            <p:spPr>
              <a:xfrm>
                <a:off x="5434425" y="15556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g20504761c68_0_86"/>
              <p:cNvSpPr/>
              <p:nvPr/>
            </p:nvSpPr>
            <p:spPr>
              <a:xfrm>
                <a:off x="5686725" y="15556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g20504761c68_0_86"/>
              <p:cNvSpPr/>
              <p:nvPr/>
            </p:nvSpPr>
            <p:spPr>
              <a:xfrm>
                <a:off x="5939025" y="15556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g20504761c68_0_86"/>
              <p:cNvSpPr/>
              <p:nvPr/>
            </p:nvSpPr>
            <p:spPr>
              <a:xfrm>
                <a:off x="4929825" y="1776463"/>
                <a:ext cx="252300" cy="2208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g20504761c68_0_86"/>
              <p:cNvSpPr/>
              <p:nvPr/>
            </p:nvSpPr>
            <p:spPr>
              <a:xfrm>
                <a:off x="5182125" y="17764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g20504761c68_0_86"/>
              <p:cNvSpPr/>
              <p:nvPr/>
            </p:nvSpPr>
            <p:spPr>
              <a:xfrm>
                <a:off x="5434425" y="17764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g20504761c68_0_86"/>
              <p:cNvSpPr/>
              <p:nvPr/>
            </p:nvSpPr>
            <p:spPr>
              <a:xfrm>
                <a:off x="5686725" y="17764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g20504761c68_0_86"/>
              <p:cNvSpPr/>
              <p:nvPr/>
            </p:nvSpPr>
            <p:spPr>
              <a:xfrm>
                <a:off x="5939025" y="17764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g20504761c68_0_86"/>
              <p:cNvSpPr/>
              <p:nvPr/>
            </p:nvSpPr>
            <p:spPr>
              <a:xfrm>
                <a:off x="4929825" y="1997263"/>
                <a:ext cx="252300" cy="2208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g20504761c68_0_86"/>
              <p:cNvSpPr/>
              <p:nvPr/>
            </p:nvSpPr>
            <p:spPr>
              <a:xfrm>
                <a:off x="5182125" y="19972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g20504761c68_0_86"/>
              <p:cNvSpPr/>
              <p:nvPr/>
            </p:nvSpPr>
            <p:spPr>
              <a:xfrm>
                <a:off x="5434425" y="19972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g20504761c68_0_86"/>
              <p:cNvSpPr/>
              <p:nvPr/>
            </p:nvSpPr>
            <p:spPr>
              <a:xfrm>
                <a:off x="5686725" y="19972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g20504761c68_0_86"/>
              <p:cNvSpPr/>
              <p:nvPr/>
            </p:nvSpPr>
            <p:spPr>
              <a:xfrm>
                <a:off x="5939025" y="19972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g20504761c68_0_86"/>
              <p:cNvSpPr/>
              <p:nvPr/>
            </p:nvSpPr>
            <p:spPr>
              <a:xfrm>
                <a:off x="4929825" y="2218063"/>
                <a:ext cx="252300" cy="220800"/>
              </a:xfrm>
              <a:prstGeom prst="rect">
                <a:avLst/>
              </a:prstGeom>
              <a:solidFill>
                <a:schemeClr val="accent2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g20504761c68_0_86"/>
              <p:cNvSpPr/>
              <p:nvPr/>
            </p:nvSpPr>
            <p:spPr>
              <a:xfrm>
                <a:off x="5182125" y="22180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g20504761c68_0_86"/>
              <p:cNvSpPr/>
              <p:nvPr/>
            </p:nvSpPr>
            <p:spPr>
              <a:xfrm>
                <a:off x="5434425" y="22180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g20504761c68_0_86"/>
              <p:cNvSpPr/>
              <p:nvPr/>
            </p:nvSpPr>
            <p:spPr>
              <a:xfrm>
                <a:off x="5686725" y="22180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g20504761c68_0_86"/>
              <p:cNvSpPr/>
              <p:nvPr/>
            </p:nvSpPr>
            <p:spPr>
              <a:xfrm>
                <a:off x="5939025" y="22180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g20504761c68_0_86"/>
              <p:cNvSpPr/>
              <p:nvPr/>
            </p:nvSpPr>
            <p:spPr>
              <a:xfrm>
                <a:off x="4929825" y="24388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g20504761c68_0_86"/>
              <p:cNvSpPr/>
              <p:nvPr/>
            </p:nvSpPr>
            <p:spPr>
              <a:xfrm>
                <a:off x="5182125" y="24388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g20504761c68_0_86"/>
              <p:cNvSpPr/>
              <p:nvPr/>
            </p:nvSpPr>
            <p:spPr>
              <a:xfrm>
                <a:off x="5434425" y="24388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g20504761c68_0_86"/>
              <p:cNvSpPr/>
              <p:nvPr/>
            </p:nvSpPr>
            <p:spPr>
              <a:xfrm>
                <a:off x="5686725" y="24388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g20504761c68_0_86"/>
              <p:cNvSpPr/>
              <p:nvPr/>
            </p:nvSpPr>
            <p:spPr>
              <a:xfrm>
                <a:off x="5939025" y="24388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g20504761c68_0_86"/>
              <p:cNvSpPr/>
              <p:nvPr/>
            </p:nvSpPr>
            <p:spPr>
              <a:xfrm>
                <a:off x="4929825" y="26596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g20504761c68_0_86"/>
              <p:cNvSpPr/>
              <p:nvPr/>
            </p:nvSpPr>
            <p:spPr>
              <a:xfrm>
                <a:off x="5182125" y="26596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g20504761c68_0_86"/>
              <p:cNvSpPr/>
              <p:nvPr/>
            </p:nvSpPr>
            <p:spPr>
              <a:xfrm>
                <a:off x="5434425" y="26596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g20504761c68_0_86"/>
              <p:cNvSpPr/>
              <p:nvPr/>
            </p:nvSpPr>
            <p:spPr>
              <a:xfrm>
                <a:off x="5686725" y="26596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g20504761c68_0_86"/>
              <p:cNvSpPr/>
              <p:nvPr/>
            </p:nvSpPr>
            <p:spPr>
              <a:xfrm>
                <a:off x="5939025" y="26596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g20504761c68_0_86"/>
              <p:cNvSpPr/>
              <p:nvPr/>
            </p:nvSpPr>
            <p:spPr>
              <a:xfrm rot="5400000">
                <a:off x="7519750" y="15599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g20504761c68_0_86"/>
              <p:cNvSpPr/>
              <p:nvPr/>
            </p:nvSpPr>
            <p:spPr>
              <a:xfrm rot="5400000">
                <a:off x="7519750" y="18122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g20504761c68_0_86"/>
              <p:cNvSpPr/>
              <p:nvPr/>
            </p:nvSpPr>
            <p:spPr>
              <a:xfrm rot="5400000">
                <a:off x="7519750" y="20645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g20504761c68_0_86"/>
              <p:cNvSpPr/>
              <p:nvPr/>
            </p:nvSpPr>
            <p:spPr>
              <a:xfrm rot="5400000">
                <a:off x="7519750" y="23168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g20504761c68_0_86"/>
              <p:cNvSpPr/>
              <p:nvPr/>
            </p:nvSpPr>
            <p:spPr>
              <a:xfrm rot="5400000">
                <a:off x="7519750" y="25691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g20504761c68_0_86"/>
              <p:cNvSpPr/>
              <p:nvPr/>
            </p:nvSpPr>
            <p:spPr>
              <a:xfrm rot="5400000">
                <a:off x="7298950" y="1559963"/>
                <a:ext cx="252300" cy="220800"/>
              </a:xfrm>
              <a:prstGeom prst="rect">
                <a:avLst/>
              </a:prstGeom>
              <a:solidFill>
                <a:srgbClr val="674EA7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g20504761c68_0_86"/>
              <p:cNvSpPr/>
              <p:nvPr/>
            </p:nvSpPr>
            <p:spPr>
              <a:xfrm rot="5400000">
                <a:off x="7298950" y="18122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g20504761c68_0_86"/>
              <p:cNvSpPr/>
              <p:nvPr/>
            </p:nvSpPr>
            <p:spPr>
              <a:xfrm rot="5400000">
                <a:off x="7298950" y="20645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g20504761c68_0_86"/>
              <p:cNvSpPr/>
              <p:nvPr/>
            </p:nvSpPr>
            <p:spPr>
              <a:xfrm rot="5400000">
                <a:off x="7298950" y="23168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g20504761c68_0_86"/>
              <p:cNvSpPr/>
              <p:nvPr/>
            </p:nvSpPr>
            <p:spPr>
              <a:xfrm rot="5400000">
                <a:off x="7298950" y="25691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g20504761c68_0_86"/>
              <p:cNvSpPr/>
              <p:nvPr/>
            </p:nvSpPr>
            <p:spPr>
              <a:xfrm rot="5400000">
                <a:off x="7078150" y="1559963"/>
                <a:ext cx="252300" cy="220800"/>
              </a:xfrm>
              <a:prstGeom prst="rect">
                <a:avLst/>
              </a:prstGeom>
              <a:solidFill>
                <a:srgbClr val="674EA7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g20504761c68_0_86"/>
              <p:cNvSpPr/>
              <p:nvPr/>
            </p:nvSpPr>
            <p:spPr>
              <a:xfrm rot="5400000">
                <a:off x="7078150" y="18122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g20504761c68_0_86"/>
              <p:cNvSpPr/>
              <p:nvPr/>
            </p:nvSpPr>
            <p:spPr>
              <a:xfrm rot="5400000">
                <a:off x="7078150" y="20645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g20504761c68_0_86"/>
              <p:cNvSpPr/>
              <p:nvPr/>
            </p:nvSpPr>
            <p:spPr>
              <a:xfrm rot="5400000">
                <a:off x="7078150" y="23168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g20504761c68_0_86"/>
              <p:cNvSpPr/>
              <p:nvPr/>
            </p:nvSpPr>
            <p:spPr>
              <a:xfrm rot="5400000">
                <a:off x="7078150" y="25691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g20504761c68_0_86"/>
              <p:cNvSpPr/>
              <p:nvPr/>
            </p:nvSpPr>
            <p:spPr>
              <a:xfrm rot="5400000">
                <a:off x="6857350" y="1559963"/>
                <a:ext cx="252300" cy="220800"/>
              </a:xfrm>
              <a:prstGeom prst="rect">
                <a:avLst/>
              </a:prstGeom>
              <a:solidFill>
                <a:srgbClr val="674EA7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g20504761c68_0_86"/>
              <p:cNvSpPr/>
              <p:nvPr/>
            </p:nvSpPr>
            <p:spPr>
              <a:xfrm rot="5400000">
                <a:off x="6857350" y="18122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g20504761c68_0_86"/>
              <p:cNvSpPr/>
              <p:nvPr/>
            </p:nvSpPr>
            <p:spPr>
              <a:xfrm rot="5400000">
                <a:off x="6857350" y="20645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g20504761c68_0_86"/>
              <p:cNvSpPr/>
              <p:nvPr/>
            </p:nvSpPr>
            <p:spPr>
              <a:xfrm rot="5400000">
                <a:off x="6857350" y="23168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g20504761c68_0_86"/>
              <p:cNvSpPr/>
              <p:nvPr/>
            </p:nvSpPr>
            <p:spPr>
              <a:xfrm rot="5400000">
                <a:off x="6857350" y="25691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g20504761c68_0_86"/>
              <p:cNvSpPr/>
              <p:nvPr/>
            </p:nvSpPr>
            <p:spPr>
              <a:xfrm rot="5400000">
                <a:off x="6636550" y="1559963"/>
                <a:ext cx="252300" cy="220800"/>
              </a:xfrm>
              <a:prstGeom prst="rect">
                <a:avLst/>
              </a:prstGeom>
              <a:solidFill>
                <a:srgbClr val="674EA7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g20504761c68_0_86"/>
              <p:cNvSpPr/>
              <p:nvPr/>
            </p:nvSpPr>
            <p:spPr>
              <a:xfrm rot="5400000">
                <a:off x="6636550" y="18122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g20504761c68_0_86"/>
              <p:cNvSpPr/>
              <p:nvPr/>
            </p:nvSpPr>
            <p:spPr>
              <a:xfrm rot="5400000">
                <a:off x="6636550" y="20645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g20504761c68_0_86"/>
              <p:cNvSpPr/>
              <p:nvPr/>
            </p:nvSpPr>
            <p:spPr>
              <a:xfrm rot="5400000">
                <a:off x="6636550" y="23168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g20504761c68_0_86"/>
              <p:cNvSpPr/>
              <p:nvPr/>
            </p:nvSpPr>
            <p:spPr>
              <a:xfrm rot="5400000">
                <a:off x="6636550" y="25691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g20504761c68_0_86"/>
              <p:cNvSpPr txBox="1"/>
              <p:nvPr/>
            </p:nvSpPr>
            <p:spPr>
              <a:xfrm>
                <a:off x="6759013" y="3183138"/>
                <a:ext cx="15093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Matrix B</a:t>
                </a:r>
                <a:endParaRPr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NxP</a:t>
                </a:r>
                <a:endParaRPr/>
              </a:p>
            </p:txBody>
          </p:sp>
          <p:sp>
            <p:nvSpPr>
              <p:cNvPr id="941" name="Google Shape;941;g20504761c68_0_86"/>
              <p:cNvSpPr txBox="1"/>
              <p:nvPr/>
            </p:nvSpPr>
            <p:spPr>
              <a:xfrm>
                <a:off x="6683475" y="1489513"/>
                <a:ext cx="7830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900"/>
                  <a:t>b_vec 0</a:t>
                </a:r>
                <a:endParaRPr sz="900"/>
              </a:p>
            </p:txBody>
          </p:sp>
          <p:cxnSp>
            <p:nvCxnSpPr>
              <p:cNvPr id="942" name="Google Shape;942;g20504761c68_0_86"/>
              <p:cNvCxnSpPr/>
              <p:nvPr/>
            </p:nvCxnSpPr>
            <p:spPr>
              <a:xfrm>
                <a:off x="5247225" y="1691125"/>
                <a:ext cx="782100" cy="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38761D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943" name="Google Shape;943;g20504761c68_0_86"/>
              <p:cNvCxnSpPr/>
              <p:nvPr/>
            </p:nvCxnSpPr>
            <p:spPr>
              <a:xfrm>
                <a:off x="7202688" y="1860188"/>
                <a:ext cx="0" cy="8307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38761D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944" name="Google Shape;944;g20504761c68_0_86"/>
              <p:cNvSpPr/>
              <p:nvPr/>
            </p:nvSpPr>
            <p:spPr>
              <a:xfrm rot="5400000">
                <a:off x="7740550" y="15599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g20504761c68_0_86"/>
              <p:cNvSpPr/>
              <p:nvPr/>
            </p:nvSpPr>
            <p:spPr>
              <a:xfrm rot="5400000">
                <a:off x="7740550" y="18122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g20504761c68_0_86"/>
              <p:cNvSpPr/>
              <p:nvPr/>
            </p:nvSpPr>
            <p:spPr>
              <a:xfrm rot="5400000">
                <a:off x="7740550" y="20645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g20504761c68_0_86"/>
              <p:cNvSpPr/>
              <p:nvPr/>
            </p:nvSpPr>
            <p:spPr>
              <a:xfrm rot="5400000">
                <a:off x="7740550" y="23168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g20504761c68_0_86"/>
              <p:cNvSpPr/>
              <p:nvPr/>
            </p:nvSpPr>
            <p:spPr>
              <a:xfrm rot="5400000">
                <a:off x="7740550" y="25691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g20504761c68_0_86"/>
              <p:cNvSpPr/>
              <p:nvPr/>
            </p:nvSpPr>
            <p:spPr>
              <a:xfrm rot="5400000">
                <a:off x="7961350" y="15599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g20504761c68_0_86"/>
              <p:cNvSpPr/>
              <p:nvPr/>
            </p:nvSpPr>
            <p:spPr>
              <a:xfrm rot="5400000">
                <a:off x="7961350" y="18122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g20504761c68_0_86"/>
              <p:cNvSpPr/>
              <p:nvPr/>
            </p:nvSpPr>
            <p:spPr>
              <a:xfrm rot="5400000">
                <a:off x="7961350" y="20645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g20504761c68_0_86"/>
              <p:cNvSpPr/>
              <p:nvPr/>
            </p:nvSpPr>
            <p:spPr>
              <a:xfrm rot="5400000">
                <a:off x="7961350" y="23168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g20504761c68_0_86"/>
              <p:cNvSpPr/>
              <p:nvPr/>
            </p:nvSpPr>
            <p:spPr>
              <a:xfrm rot="5400000">
                <a:off x="7961350" y="25691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g20504761c68_0_86"/>
              <p:cNvSpPr/>
              <p:nvPr/>
            </p:nvSpPr>
            <p:spPr>
              <a:xfrm rot="5400000">
                <a:off x="8182150" y="15599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g20504761c68_0_86"/>
              <p:cNvSpPr/>
              <p:nvPr/>
            </p:nvSpPr>
            <p:spPr>
              <a:xfrm rot="5400000">
                <a:off x="8182150" y="18122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g20504761c68_0_86"/>
              <p:cNvSpPr/>
              <p:nvPr/>
            </p:nvSpPr>
            <p:spPr>
              <a:xfrm rot="5400000">
                <a:off x="8182150" y="20645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g20504761c68_0_86"/>
              <p:cNvSpPr/>
              <p:nvPr/>
            </p:nvSpPr>
            <p:spPr>
              <a:xfrm rot="5400000">
                <a:off x="8182150" y="23168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g20504761c68_0_86"/>
              <p:cNvSpPr/>
              <p:nvPr/>
            </p:nvSpPr>
            <p:spPr>
              <a:xfrm rot="5400000">
                <a:off x="8182150" y="2569163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g20504761c68_0_86"/>
              <p:cNvSpPr/>
              <p:nvPr/>
            </p:nvSpPr>
            <p:spPr>
              <a:xfrm rot="5400000">
                <a:off x="10463875" y="14576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g20504761c68_0_86"/>
              <p:cNvSpPr/>
              <p:nvPr/>
            </p:nvSpPr>
            <p:spPr>
              <a:xfrm rot="5400000">
                <a:off x="10243075" y="1457688"/>
                <a:ext cx="252300" cy="220800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g20504761c68_0_86"/>
              <p:cNvSpPr/>
              <p:nvPr/>
            </p:nvSpPr>
            <p:spPr>
              <a:xfrm rot="5400000">
                <a:off x="10022275" y="1457688"/>
                <a:ext cx="252300" cy="220800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g20504761c68_0_86"/>
              <p:cNvSpPr/>
              <p:nvPr/>
            </p:nvSpPr>
            <p:spPr>
              <a:xfrm rot="5400000">
                <a:off x="9801475" y="1457688"/>
                <a:ext cx="252300" cy="220800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g20504761c68_0_86"/>
              <p:cNvSpPr/>
              <p:nvPr/>
            </p:nvSpPr>
            <p:spPr>
              <a:xfrm rot="5400000">
                <a:off x="9580675" y="1457688"/>
                <a:ext cx="252300" cy="220800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g20504761c68_0_86"/>
              <p:cNvSpPr/>
              <p:nvPr/>
            </p:nvSpPr>
            <p:spPr>
              <a:xfrm rot="5400000">
                <a:off x="10684675" y="14576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g20504761c68_0_86"/>
              <p:cNvSpPr/>
              <p:nvPr/>
            </p:nvSpPr>
            <p:spPr>
              <a:xfrm rot="5400000">
                <a:off x="10905475" y="14576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g20504761c68_0_86"/>
              <p:cNvSpPr/>
              <p:nvPr/>
            </p:nvSpPr>
            <p:spPr>
              <a:xfrm rot="5400000">
                <a:off x="11126275" y="14576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g20504761c68_0_86"/>
              <p:cNvSpPr/>
              <p:nvPr/>
            </p:nvSpPr>
            <p:spPr>
              <a:xfrm rot="5400000">
                <a:off x="10463875" y="17099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g20504761c68_0_86"/>
              <p:cNvSpPr/>
              <p:nvPr/>
            </p:nvSpPr>
            <p:spPr>
              <a:xfrm rot="5400000">
                <a:off x="10243075" y="1709988"/>
                <a:ext cx="252300" cy="220800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g20504761c68_0_86"/>
              <p:cNvSpPr/>
              <p:nvPr/>
            </p:nvSpPr>
            <p:spPr>
              <a:xfrm rot="5400000">
                <a:off x="10022275" y="1709988"/>
                <a:ext cx="252300" cy="220800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g20504761c68_0_86"/>
              <p:cNvSpPr/>
              <p:nvPr/>
            </p:nvSpPr>
            <p:spPr>
              <a:xfrm rot="5400000">
                <a:off x="9801475" y="1709988"/>
                <a:ext cx="252300" cy="220800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g20504761c68_0_86"/>
              <p:cNvSpPr/>
              <p:nvPr/>
            </p:nvSpPr>
            <p:spPr>
              <a:xfrm rot="5400000">
                <a:off x="9580675" y="1709988"/>
                <a:ext cx="252300" cy="220800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g20504761c68_0_86"/>
              <p:cNvSpPr/>
              <p:nvPr/>
            </p:nvSpPr>
            <p:spPr>
              <a:xfrm rot="5400000">
                <a:off x="10684675" y="17099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g20504761c68_0_86"/>
              <p:cNvSpPr/>
              <p:nvPr/>
            </p:nvSpPr>
            <p:spPr>
              <a:xfrm rot="5400000">
                <a:off x="10905475" y="17099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g20504761c68_0_86"/>
              <p:cNvSpPr/>
              <p:nvPr/>
            </p:nvSpPr>
            <p:spPr>
              <a:xfrm rot="5400000">
                <a:off x="11126275" y="17099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g20504761c68_0_86"/>
              <p:cNvSpPr/>
              <p:nvPr/>
            </p:nvSpPr>
            <p:spPr>
              <a:xfrm rot="5400000">
                <a:off x="10463875" y="19622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g20504761c68_0_86"/>
              <p:cNvSpPr/>
              <p:nvPr/>
            </p:nvSpPr>
            <p:spPr>
              <a:xfrm rot="5400000">
                <a:off x="10243075" y="1962288"/>
                <a:ext cx="252300" cy="220800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g20504761c68_0_86"/>
              <p:cNvSpPr/>
              <p:nvPr/>
            </p:nvSpPr>
            <p:spPr>
              <a:xfrm rot="5400000">
                <a:off x="10022275" y="1962288"/>
                <a:ext cx="252300" cy="220800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g20504761c68_0_86"/>
              <p:cNvSpPr/>
              <p:nvPr/>
            </p:nvSpPr>
            <p:spPr>
              <a:xfrm rot="5400000">
                <a:off x="9801475" y="1962288"/>
                <a:ext cx="252300" cy="220800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g20504761c68_0_86"/>
              <p:cNvSpPr/>
              <p:nvPr/>
            </p:nvSpPr>
            <p:spPr>
              <a:xfrm rot="5400000">
                <a:off x="9580675" y="1962288"/>
                <a:ext cx="252300" cy="220800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g20504761c68_0_86"/>
              <p:cNvSpPr/>
              <p:nvPr/>
            </p:nvSpPr>
            <p:spPr>
              <a:xfrm rot="5400000">
                <a:off x="10684675" y="19622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g20504761c68_0_86"/>
              <p:cNvSpPr/>
              <p:nvPr/>
            </p:nvSpPr>
            <p:spPr>
              <a:xfrm rot="5400000">
                <a:off x="10905475" y="19622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g20504761c68_0_86"/>
              <p:cNvSpPr/>
              <p:nvPr/>
            </p:nvSpPr>
            <p:spPr>
              <a:xfrm rot="5400000">
                <a:off x="11126275" y="19622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g20504761c68_0_86"/>
              <p:cNvSpPr/>
              <p:nvPr/>
            </p:nvSpPr>
            <p:spPr>
              <a:xfrm rot="5400000">
                <a:off x="10463875" y="22145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g20504761c68_0_86"/>
              <p:cNvSpPr/>
              <p:nvPr/>
            </p:nvSpPr>
            <p:spPr>
              <a:xfrm rot="5400000">
                <a:off x="10243075" y="2214588"/>
                <a:ext cx="252300" cy="220800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g20504761c68_0_86"/>
              <p:cNvSpPr/>
              <p:nvPr/>
            </p:nvSpPr>
            <p:spPr>
              <a:xfrm rot="5400000">
                <a:off x="10022275" y="2214588"/>
                <a:ext cx="252300" cy="220800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g20504761c68_0_86"/>
              <p:cNvSpPr/>
              <p:nvPr/>
            </p:nvSpPr>
            <p:spPr>
              <a:xfrm rot="5400000">
                <a:off x="9801475" y="2214588"/>
                <a:ext cx="252300" cy="220800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g20504761c68_0_86"/>
              <p:cNvSpPr/>
              <p:nvPr/>
            </p:nvSpPr>
            <p:spPr>
              <a:xfrm rot="5400000">
                <a:off x="9580675" y="2214588"/>
                <a:ext cx="252300" cy="220800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g20504761c68_0_86"/>
              <p:cNvSpPr/>
              <p:nvPr/>
            </p:nvSpPr>
            <p:spPr>
              <a:xfrm rot="5400000">
                <a:off x="10684675" y="22145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g20504761c68_0_86"/>
              <p:cNvSpPr/>
              <p:nvPr/>
            </p:nvSpPr>
            <p:spPr>
              <a:xfrm rot="5400000">
                <a:off x="10905475" y="22145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g20504761c68_0_86"/>
              <p:cNvSpPr/>
              <p:nvPr/>
            </p:nvSpPr>
            <p:spPr>
              <a:xfrm rot="5400000">
                <a:off x="11126275" y="22145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g20504761c68_0_86"/>
              <p:cNvSpPr/>
              <p:nvPr/>
            </p:nvSpPr>
            <p:spPr>
              <a:xfrm rot="5400000">
                <a:off x="10463875" y="24668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g20504761c68_0_86"/>
              <p:cNvSpPr/>
              <p:nvPr/>
            </p:nvSpPr>
            <p:spPr>
              <a:xfrm rot="5400000">
                <a:off x="10243075" y="24668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g20504761c68_0_86"/>
              <p:cNvSpPr/>
              <p:nvPr/>
            </p:nvSpPr>
            <p:spPr>
              <a:xfrm rot="5400000">
                <a:off x="10022275" y="24668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g20504761c68_0_86"/>
              <p:cNvSpPr/>
              <p:nvPr/>
            </p:nvSpPr>
            <p:spPr>
              <a:xfrm rot="5400000">
                <a:off x="9801475" y="24668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g20504761c68_0_86"/>
              <p:cNvSpPr/>
              <p:nvPr/>
            </p:nvSpPr>
            <p:spPr>
              <a:xfrm rot="5400000">
                <a:off x="9580675" y="24668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g20504761c68_0_86"/>
              <p:cNvSpPr/>
              <p:nvPr/>
            </p:nvSpPr>
            <p:spPr>
              <a:xfrm rot="5400000">
                <a:off x="10684675" y="24668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g20504761c68_0_86"/>
              <p:cNvSpPr/>
              <p:nvPr/>
            </p:nvSpPr>
            <p:spPr>
              <a:xfrm rot="5400000">
                <a:off x="10905475" y="24668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g20504761c68_0_86"/>
              <p:cNvSpPr/>
              <p:nvPr/>
            </p:nvSpPr>
            <p:spPr>
              <a:xfrm rot="5400000">
                <a:off x="11126275" y="24668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g20504761c68_0_86"/>
              <p:cNvSpPr/>
              <p:nvPr/>
            </p:nvSpPr>
            <p:spPr>
              <a:xfrm rot="5400000">
                <a:off x="10463875" y="27191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g20504761c68_0_86"/>
              <p:cNvSpPr/>
              <p:nvPr/>
            </p:nvSpPr>
            <p:spPr>
              <a:xfrm rot="5400000">
                <a:off x="10243075" y="27191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g20504761c68_0_86"/>
              <p:cNvSpPr/>
              <p:nvPr/>
            </p:nvSpPr>
            <p:spPr>
              <a:xfrm rot="5400000">
                <a:off x="10022275" y="27191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g20504761c68_0_86"/>
              <p:cNvSpPr/>
              <p:nvPr/>
            </p:nvSpPr>
            <p:spPr>
              <a:xfrm rot="5400000">
                <a:off x="9801475" y="27191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g20504761c68_0_86"/>
              <p:cNvSpPr/>
              <p:nvPr/>
            </p:nvSpPr>
            <p:spPr>
              <a:xfrm rot="5400000">
                <a:off x="9580675" y="27191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g20504761c68_0_86"/>
              <p:cNvSpPr/>
              <p:nvPr/>
            </p:nvSpPr>
            <p:spPr>
              <a:xfrm rot="5400000">
                <a:off x="10684675" y="27191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g20504761c68_0_86"/>
              <p:cNvSpPr/>
              <p:nvPr/>
            </p:nvSpPr>
            <p:spPr>
              <a:xfrm rot="5400000">
                <a:off x="10905475" y="27191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g20504761c68_0_86"/>
              <p:cNvSpPr/>
              <p:nvPr/>
            </p:nvSpPr>
            <p:spPr>
              <a:xfrm rot="5400000">
                <a:off x="11126275" y="2719188"/>
                <a:ext cx="252300" cy="220800"/>
              </a:xfrm>
              <a:prstGeom prst="rect">
                <a:avLst/>
              </a:prstGeom>
              <a:solidFill>
                <a:srgbClr val="EEEEE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g20504761c68_0_86"/>
              <p:cNvSpPr/>
              <p:nvPr/>
            </p:nvSpPr>
            <p:spPr>
              <a:xfrm>
                <a:off x="8605300" y="2094875"/>
                <a:ext cx="604200" cy="1950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6AA84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g20504761c68_0_86"/>
              <p:cNvSpPr txBox="1"/>
              <p:nvPr/>
            </p:nvSpPr>
            <p:spPr>
              <a:xfrm>
                <a:off x="9764313" y="3170225"/>
                <a:ext cx="15093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Matrix C</a:t>
                </a:r>
                <a:endParaRPr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MxP</a:t>
                </a:r>
                <a:endParaRPr/>
              </a:p>
            </p:txBody>
          </p:sp>
          <p:sp>
            <p:nvSpPr>
              <p:cNvPr id="1009" name="Google Shape;1009;g20504761c68_0_86"/>
              <p:cNvSpPr/>
              <p:nvPr/>
            </p:nvSpPr>
            <p:spPr>
              <a:xfrm rot="5400000">
                <a:off x="7147125" y="841488"/>
                <a:ext cx="136800" cy="1064100"/>
              </a:xfrm>
              <a:prstGeom prst="leftBrace">
                <a:avLst>
                  <a:gd fmla="val 50000" name="adj1"/>
                  <a:gd fmla="val 50000" name="adj2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g20504761c68_0_86"/>
              <p:cNvSpPr txBox="1"/>
              <p:nvPr/>
            </p:nvSpPr>
            <p:spPr>
              <a:xfrm>
                <a:off x="6959075" y="900013"/>
                <a:ext cx="4767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bl</a:t>
                </a:r>
                <a:endParaRPr sz="1100"/>
              </a:p>
            </p:txBody>
          </p:sp>
        </p:grpSp>
        <p:sp>
          <p:nvSpPr>
            <p:cNvPr id="1011" name="Google Shape;1011;g20504761c68_0_86"/>
            <p:cNvSpPr txBox="1"/>
            <p:nvPr/>
          </p:nvSpPr>
          <p:spPr>
            <a:xfrm rot="5400000">
              <a:off x="2281100" y="5208088"/>
              <a:ext cx="783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/>
                <a:t>a</a:t>
              </a:r>
              <a:r>
                <a:rPr lang="en-US" sz="900"/>
                <a:t>_vec </a:t>
              </a:r>
              <a:endParaRPr sz="900"/>
            </a:p>
          </p:txBody>
        </p:sp>
        <p:sp>
          <p:nvSpPr>
            <p:cNvPr id="1012" name="Google Shape;1012;g20504761c68_0_86"/>
            <p:cNvSpPr/>
            <p:nvPr/>
          </p:nvSpPr>
          <p:spPr>
            <a:xfrm>
              <a:off x="2279400" y="4978149"/>
              <a:ext cx="136800" cy="9000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g20504761c68_0_86"/>
            <p:cNvSpPr txBox="1"/>
            <p:nvPr/>
          </p:nvSpPr>
          <p:spPr>
            <a:xfrm>
              <a:off x="1802700" y="5274863"/>
              <a:ext cx="476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vl</a:t>
              </a:r>
              <a:endParaRPr sz="1100"/>
            </a:p>
          </p:txBody>
        </p:sp>
      </p:grpSp>
      <p:sp>
        <p:nvSpPr>
          <p:cNvPr id="1014" name="Google Shape;1014;g20504761c68_0_86"/>
          <p:cNvSpPr txBox="1"/>
          <p:nvPr/>
        </p:nvSpPr>
        <p:spPr>
          <a:xfrm>
            <a:off x="8483163" y="3753425"/>
            <a:ext cx="80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2054e185355_0_490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1. Load a_vec to VRF</a:t>
            </a:r>
            <a:endParaRPr b="1"/>
          </a:p>
        </p:txBody>
      </p:sp>
      <p:sp>
        <p:nvSpPr>
          <p:cNvPr id="1021" name="Google Shape;1021;g2054e185355_0_490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2" name="Google Shape;1022;g2054e185355_0_490"/>
          <p:cNvSpPr txBox="1"/>
          <p:nvPr/>
        </p:nvSpPr>
        <p:spPr>
          <a:xfrm>
            <a:off x="614450" y="915700"/>
            <a:ext cx="413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vl = reuse_size * nr_lanes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Each lane allocates </a:t>
            </a:r>
            <a:r>
              <a:rPr i="1" lang="en-US"/>
              <a:t>reuse_size(=2)</a:t>
            </a:r>
            <a:r>
              <a:rPr lang="en-US"/>
              <a:t> elements</a:t>
            </a:r>
            <a:endParaRPr/>
          </a:p>
        </p:txBody>
      </p:sp>
      <p:grpSp>
        <p:nvGrpSpPr>
          <p:cNvPr id="1023" name="Google Shape;1023;g2054e185355_0_490"/>
          <p:cNvGrpSpPr/>
          <p:nvPr/>
        </p:nvGrpSpPr>
        <p:grpSpPr>
          <a:xfrm>
            <a:off x="1093901" y="1895613"/>
            <a:ext cx="1879611" cy="3066774"/>
            <a:chOff x="1087401" y="2738688"/>
            <a:chExt cx="1879611" cy="3066774"/>
          </a:xfrm>
        </p:grpSpPr>
        <p:grpSp>
          <p:nvGrpSpPr>
            <p:cNvPr id="1024" name="Google Shape;1024;g2054e185355_0_490"/>
            <p:cNvGrpSpPr/>
            <p:nvPr/>
          </p:nvGrpSpPr>
          <p:grpSpPr>
            <a:xfrm>
              <a:off x="1087401" y="2738688"/>
              <a:ext cx="1879611" cy="3066774"/>
              <a:chOff x="1726875" y="2779335"/>
              <a:chExt cx="2520600" cy="3623315"/>
            </a:xfrm>
          </p:grpSpPr>
          <p:sp>
            <p:nvSpPr>
              <p:cNvPr id="1025" name="Google Shape;1025;g2054e185355_0_490"/>
              <p:cNvSpPr/>
              <p:nvPr/>
            </p:nvSpPr>
            <p:spPr>
              <a:xfrm>
                <a:off x="1726875" y="3158450"/>
                <a:ext cx="2520600" cy="32442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g2054e185355_0_490"/>
              <p:cNvSpPr txBox="1"/>
              <p:nvPr/>
            </p:nvSpPr>
            <p:spPr>
              <a:xfrm>
                <a:off x="2498029" y="2779335"/>
                <a:ext cx="9783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0</a:t>
                </a:r>
                <a:endParaRPr/>
              </a:p>
            </p:txBody>
          </p:sp>
          <p:sp>
            <p:nvSpPr>
              <p:cNvPr id="1027" name="Google Shape;1027;g2054e185355_0_490"/>
              <p:cNvSpPr/>
              <p:nvPr/>
            </p:nvSpPr>
            <p:spPr>
              <a:xfrm>
                <a:off x="2409975" y="3722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a0, a4</a:t>
                </a:r>
                <a:endParaRPr/>
              </a:p>
            </p:txBody>
          </p:sp>
          <p:sp>
            <p:nvSpPr>
              <p:cNvPr id="1028" name="Google Shape;1028;g2054e185355_0_490"/>
              <p:cNvSpPr/>
              <p:nvPr/>
            </p:nvSpPr>
            <p:spPr>
              <a:xfrm>
                <a:off x="2409975" y="3938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g2054e185355_0_490"/>
              <p:cNvSpPr/>
              <p:nvPr/>
            </p:nvSpPr>
            <p:spPr>
              <a:xfrm>
                <a:off x="2409975" y="4154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g2054e185355_0_490"/>
              <p:cNvSpPr/>
              <p:nvPr/>
            </p:nvSpPr>
            <p:spPr>
              <a:xfrm>
                <a:off x="2409975" y="4370588"/>
                <a:ext cx="1154400" cy="552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…</a:t>
                </a:r>
                <a:endParaRPr/>
              </a:p>
            </p:txBody>
          </p:sp>
          <p:sp>
            <p:nvSpPr>
              <p:cNvPr id="1031" name="Google Shape;1031;g2054e185355_0_490"/>
              <p:cNvSpPr txBox="1"/>
              <p:nvPr/>
            </p:nvSpPr>
            <p:spPr>
              <a:xfrm>
                <a:off x="2585925" y="3358972"/>
                <a:ext cx="8025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VRF</a:t>
                </a:r>
                <a:endParaRPr/>
              </a:p>
            </p:txBody>
          </p:sp>
          <p:sp>
            <p:nvSpPr>
              <p:cNvPr id="1032" name="Google Shape;1032;g2054e185355_0_490"/>
              <p:cNvSpPr/>
              <p:nvPr/>
            </p:nvSpPr>
            <p:spPr>
              <a:xfrm>
                <a:off x="2144483" y="5558769"/>
                <a:ext cx="1685400" cy="552000"/>
              </a:xfrm>
              <a:prstGeom prst="rect">
                <a:avLst/>
              </a:prstGeom>
              <a:solidFill>
                <a:srgbClr val="A2C4C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3" name="Google Shape;1033;g2054e185355_0_490"/>
            <p:cNvSpPr txBox="1"/>
            <p:nvPr/>
          </p:nvSpPr>
          <p:spPr>
            <a:xfrm>
              <a:off x="1727970" y="4761392"/>
              <a:ext cx="59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FPU</a:t>
              </a:r>
              <a:endParaRPr/>
            </a:p>
          </p:txBody>
        </p:sp>
      </p:grpSp>
      <p:grpSp>
        <p:nvGrpSpPr>
          <p:cNvPr id="1034" name="Google Shape;1034;g2054e185355_0_490"/>
          <p:cNvGrpSpPr/>
          <p:nvPr/>
        </p:nvGrpSpPr>
        <p:grpSpPr>
          <a:xfrm>
            <a:off x="3570026" y="1895613"/>
            <a:ext cx="1879611" cy="3066774"/>
            <a:chOff x="1087401" y="2738688"/>
            <a:chExt cx="1879611" cy="3066774"/>
          </a:xfrm>
        </p:grpSpPr>
        <p:grpSp>
          <p:nvGrpSpPr>
            <p:cNvPr id="1035" name="Google Shape;1035;g2054e185355_0_490"/>
            <p:cNvGrpSpPr/>
            <p:nvPr/>
          </p:nvGrpSpPr>
          <p:grpSpPr>
            <a:xfrm>
              <a:off x="1087401" y="2738688"/>
              <a:ext cx="1879611" cy="3066774"/>
              <a:chOff x="1726875" y="2779335"/>
              <a:chExt cx="2520600" cy="3623315"/>
            </a:xfrm>
          </p:grpSpPr>
          <p:sp>
            <p:nvSpPr>
              <p:cNvPr id="1036" name="Google Shape;1036;g2054e185355_0_490"/>
              <p:cNvSpPr/>
              <p:nvPr/>
            </p:nvSpPr>
            <p:spPr>
              <a:xfrm>
                <a:off x="1726875" y="3158450"/>
                <a:ext cx="2520600" cy="32442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g2054e185355_0_490"/>
              <p:cNvSpPr txBox="1"/>
              <p:nvPr/>
            </p:nvSpPr>
            <p:spPr>
              <a:xfrm>
                <a:off x="2498029" y="2779335"/>
                <a:ext cx="9783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1</a:t>
                </a:r>
                <a:endParaRPr/>
              </a:p>
            </p:txBody>
          </p:sp>
          <p:sp>
            <p:nvSpPr>
              <p:cNvPr id="1038" name="Google Shape;1038;g2054e185355_0_490"/>
              <p:cNvSpPr/>
              <p:nvPr/>
            </p:nvSpPr>
            <p:spPr>
              <a:xfrm>
                <a:off x="2409975" y="3722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a1, a5</a:t>
                </a:r>
                <a:endParaRPr/>
              </a:p>
            </p:txBody>
          </p:sp>
          <p:sp>
            <p:nvSpPr>
              <p:cNvPr id="1039" name="Google Shape;1039;g2054e185355_0_490"/>
              <p:cNvSpPr/>
              <p:nvPr/>
            </p:nvSpPr>
            <p:spPr>
              <a:xfrm>
                <a:off x="2409975" y="3938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g2054e185355_0_490"/>
              <p:cNvSpPr/>
              <p:nvPr/>
            </p:nvSpPr>
            <p:spPr>
              <a:xfrm>
                <a:off x="2409975" y="4154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g2054e185355_0_490"/>
              <p:cNvSpPr/>
              <p:nvPr/>
            </p:nvSpPr>
            <p:spPr>
              <a:xfrm>
                <a:off x="2409975" y="4370588"/>
                <a:ext cx="1154400" cy="552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…</a:t>
                </a:r>
                <a:endParaRPr/>
              </a:p>
            </p:txBody>
          </p:sp>
          <p:sp>
            <p:nvSpPr>
              <p:cNvPr id="1042" name="Google Shape;1042;g2054e185355_0_490"/>
              <p:cNvSpPr txBox="1"/>
              <p:nvPr/>
            </p:nvSpPr>
            <p:spPr>
              <a:xfrm>
                <a:off x="2585925" y="3358972"/>
                <a:ext cx="8025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VRF</a:t>
                </a:r>
                <a:endParaRPr/>
              </a:p>
            </p:txBody>
          </p:sp>
          <p:sp>
            <p:nvSpPr>
              <p:cNvPr id="1043" name="Google Shape;1043;g2054e185355_0_490"/>
              <p:cNvSpPr/>
              <p:nvPr/>
            </p:nvSpPr>
            <p:spPr>
              <a:xfrm>
                <a:off x="2144483" y="5558769"/>
                <a:ext cx="1685400" cy="552000"/>
              </a:xfrm>
              <a:prstGeom prst="rect">
                <a:avLst/>
              </a:prstGeom>
              <a:solidFill>
                <a:srgbClr val="A2C4C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4" name="Google Shape;1044;g2054e185355_0_490"/>
            <p:cNvSpPr txBox="1"/>
            <p:nvPr/>
          </p:nvSpPr>
          <p:spPr>
            <a:xfrm>
              <a:off x="1727970" y="4761392"/>
              <a:ext cx="59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FPU</a:t>
              </a:r>
              <a:endParaRPr/>
            </a:p>
          </p:txBody>
        </p:sp>
      </p:grpSp>
      <p:grpSp>
        <p:nvGrpSpPr>
          <p:cNvPr id="1045" name="Google Shape;1045;g2054e185355_0_490"/>
          <p:cNvGrpSpPr/>
          <p:nvPr/>
        </p:nvGrpSpPr>
        <p:grpSpPr>
          <a:xfrm>
            <a:off x="6298526" y="1895613"/>
            <a:ext cx="1879611" cy="3066774"/>
            <a:chOff x="1087401" y="2738688"/>
            <a:chExt cx="1879611" cy="3066774"/>
          </a:xfrm>
        </p:grpSpPr>
        <p:grpSp>
          <p:nvGrpSpPr>
            <p:cNvPr id="1046" name="Google Shape;1046;g2054e185355_0_490"/>
            <p:cNvGrpSpPr/>
            <p:nvPr/>
          </p:nvGrpSpPr>
          <p:grpSpPr>
            <a:xfrm>
              <a:off x="1087401" y="2738688"/>
              <a:ext cx="1879611" cy="3066774"/>
              <a:chOff x="1726875" y="2779335"/>
              <a:chExt cx="2520600" cy="3623315"/>
            </a:xfrm>
          </p:grpSpPr>
          <p:sp>
            <p:nvSpPr>
              <p:cNvPr id="1047" name="Google Shape;1047;g2054e185355_0_490"/>
              <p:cNvSpPr/>
              <p:nvPr/>
            </p:nvSpPr>
            <p:spPr>
              <a:xfrm>
                <a:off x="1726875" y="3158450"/>
                <a:ext cx="2520600" cy="32442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g2054e185355_0_490"/>
              <p:cNvSpPr txBox="1"/>
              <p:nvPr/>
            </p:nvSpPr>
            <p:spPr>
              <a:xfrm>
                <a:off x="2498029" y="2779335"/>
                <a:ext cx="9783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2</a:t>
                </a:r>
                <a:endParaRPr/>
              </a:p>
            </p:txBody>
          </p:sp>
          <p:sp>
            <p:nvSpPr>
              <p:cNvPr id="1049" name="Google Shape;1049;g2054e185355_0_490"/>
              <p:cNvSpPr/>
              <p:nvPr/>
            </p:nvSpPr>
            <p:spPr>
              <a:xfrm>
                <a:off x="2409975" y="3722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a2, a6</a:t>
                </a:r>
                <a:endParaRPr/>
              </a:p>
            </p:txBody>
          </p:sp>
          <p:sp>
            <p:nvSpPr>
              <p:cNvPr id="1050" name="Google Shape;1050;g2054e185355_0_490"/>
              <p:cNvSpPr/>
              <p:nvPr/>
            </p:nvSpPr>
            <p:spPr>
              <a:xfrm>
                <a:off x="2409975" y="3938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g2054e185355_0_490"/>
              <p:cNvSpPr/>
              <p:nvPr/>
            </p:nvSpPr>
            <p:spPr>
              <a:xfrm>
                <a:off x="2409975" y="4154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g2054e185355_0_490"/>
              <p:cNvSpPr/>
              <p:nvPr/>
            </p:nvSpPr>
            <p:spPr>
              <a:xfrm>
                <a:off x="2409975" y="4370588"/>
                <a:ext cx="1154400" cy="552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…</a:t>
                </a:r>
                <a:endParaRPr/>
              </a:p>
            </p:txBody>
          </p:sp>
          <p:sp>
            <p:nvSpPr>
              <p:cNvPr id="1053" name="Google Shape;1053;g2054e185355_0_490"/>
              <p:cNvSpPr txBox="1"/>
              <p:nvPr/>
            </p:nvSpPr>
            <p:spPr>
              <a:xfrm>
                <a:off x="2585925" y="3358972"/>
                <a:ext cx="8025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VRF</a:t>
                </a:r>
                <a:endParaRPr/>
              </a:p>
            </p:txBody>
          </p:sp>
          <p:sp>
            <p:nvSpPr>
              <p:cNvPr id="1054" name="Google Shape;1054;g2054e185355_0_490"/>
              <p:cNvSpPr/>
              <p:nvPr/>
            </p:nvSpPr>
            <p:spPr>
              <a:xfrm>
                <a:off x="2144483" y="5558769"/>
                <a:ext cx="1685400" cy="552000"/>
              </a:xfrm>
              <a:prstGeom prst="rect">
                <a:avLst/>
              </a:prstGeom>
              <a:solidFill>
                <a:srgbClr val="A2C4C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55" name="Google Shape;1055;g2054e185355_0_490"/>
            <p:cNvSpPr txBox="1"/>
            <p:nvPr/>
          </p:nvSpPr>
          <p:spPr>
            <a:xfrm>
              <a:off x="1727970" y="4761392"/>
              <a:ext cx="59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FPU</a:t>
              </a:r>
              <a:endParaRPr/>
            </a:p>
          </p:txBody>
        </p:sp>
      </p:grpSp>
      <p:grpSp>
        <p:nvGrpSpPr>
          <p:cNvPr id="1056" name="Google Shape;1056;g2054e185355_0_490"/>
          <p:cNvGrpSpPr/>
          <p:nvPr/>
        </p:nvGrpSpPr>
        <p:grpSpPr>
          <a:xfrm>
            <a:off x="9218476" y="1895613"/>
            <a:ext cx="1879611" cy="3066774"/>
            <a:chOff x="1087401" y="2738688"/>
            <a:chExt cx="1879611" cy="3066774"/>
          </a:xfrm>
        </p:grpSpPr>
        <p:grpSp>
          <p:nvGrpSpPr>
            <p:cNvPr id="1057" name="Google Shape;1057;g2054e185355_0_490"/>
            <p:cNvGrpSpPr/>
            <p:nvPr/>
          </p:nvGrpSpPr>
          <p:grpSpPr>
            <a:xfrm>
              <a:off x="1087401" y="2738688"/>
              <a:ext cx="1879611" cy="3066774"/>
              <a:chOff x="1726875" y="2779335"/>
              <a:chExt cx="2520600" cy="3623315"/>
            </a:xfrm>
          </p:grpSpPr>
          <p:sp>
            <p:nvSpPr>
              <p:cNvPr id="1058" name="Google Shape;1058;g2054e185355_0_490"/>
              <p:cNvSpPr/>
              <p:nvPr/>
            </p:nvSpPr>
            <p:spPr>
              <a:xfrm>
                <a:off x="1726875" y="3158450"/>
                <a:ext cx="2520600" cy="32442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g2054e185355_0_490"/>
              <p:cNvSpPr txBox="1"/>
              <p:nvPr/>
            </p:nvSpPr>
            <p:spPr>
              <a:xfrm>
                <a:off x="2498029" y="2779335"/>
                <a:ext cx="9783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3</a:t>
                </a:r>
                <a:endParaRPr/>
              </a:p>
            </p:txBody>
          </p:sp>
          <p:sp>
            <p:nvSpPr>
              <p:cNvPr id="1060" name="Google Shape;1060;g2054e185355_0_490"/>
              <p:cNvSpPr/>
              <p:nvPr/>
            </p:nvSpPr>
            <p:spPr>
              <a:xfrm>
                <a:off x="2409975" y="3722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a3, a7</a:t>
                </a:r>
                <a:endParaRPr/>
              </a:p>
            </p:txBody>
          </p:sp>
          <p:sp>
            <p:nvSpPr>
              <p:cNvPr id="1061" name="Google Shape;1061;g2054e185355_0_490"/>
              <p:cNvSpPr/>
              <p:nvPr/>
            </p:nvSpPr>
            <p:spPr>
              <a:xfrm>
                <a:off x="2409975" y="3938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g2054e185355_0_490"/>
              <p:cNvSpPr/>
              <p:nvPr/>
            </p:nvSpPr>
            <p:spPr>
              <a:xfrm>
                <a:off x="2409975" y="4154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g2054e185355_0_490"/>
              <p:cNvSpPr/>
              <p:nvPr/>
            </p:nvSpPr>
            <p:spPr>
              <a:xfrm>
                <a:off x="2409975" y="4370588"/>
                <a:ext cx="1154400" cy="552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…</a:t>
                </a:r>
                <a:endParaRPr/>
              </a:p>
            </p:txBody>
          </p:sp>
          <p:sp>
            <p:nvSpPr>
              <p:cNvPr id="1064" name="Google Shape;1064;g2054e185355_0_490"/>
              <p:cNvSpPr txBox="1"/>
              <p:nvPr/>
            </p:nvSpPr>
            <p:spPr>
              <a:xfrm>
                <a:off x="2585925" y="3358972"/>
                <a:ext cx="8025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VRF</a:t>
                </a:r>
                <a:endParaRPr/>
              </a:p>
            </p:txBody>
          </p:sp>
          <p:sp>
            <p:nvSpPr>
              <p:cNvPr id="1065" name="Google Shape;1065;g2054e185355_0_490"/>
              <p:cNvSpPr/>
              <p:nvPr/>
            </p:nvSpPr>
            <p:spPr>
              <a:xfrm>
                <a:off x="2144483" y="5558769"/>
                <a:ext cx="1685400" cy="552000"/>
              </a:xfrm>
              <a:prstGeom prst="rect">
                <a:avLst/>
              </a:prstGeom>
              <a:solidFill>
                <a:srgbClr val="A2C4C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6" name="Google Shape;1066;g2054e185355_0_490"/>
            <p:cNvSpPr txBox="1"/>
            <p:nvPr/>
          </p:nvSpPr>
          <p:spPr>
            <a:xfrm>
              <a:off x="1727970" y="4761392"/>
              <a:ext cx="59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FPU</a:t>
              </a:r>
              <a:endParaRPr/>
            </a:p>
          </p:txBody>
        </p:sp>
      </p:grpSp>
      <p:sp>
        <p:nvSpPr>
          <p:cNvPr id="1067" name="Google Shape;1067;g2054e185355_0_490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chemeClr val="accent1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  <p:grpSp>
        <p:nvGrpSpPr>
          <p:cNvPr id="1068" name="Google Shape;1068;g2054e185355_0_490"/>
          <p:cNvGrpSpPr/>
          <p:nvPr/>
        </p:nvGrpSpPr>
        <p:grpSpPr>
          <a:xfrm>
            <a:off x="5279675" y="163225"/>
            <a:ext cx="2372267" cy="846128"/>
            <a:chOff x="5279675" y="163225"/>
            <a:chExt cx="2372267" cy="846128"/>
          </a:xfrm>
        </p:grpSpPr>
        <p:sp>
          <p:nvSpPr>
            <p:cNvPr id="1069" name="Google Shape;1069;g2054e185355_0_490"/>
            <p:cNvSpPr/>
            <p:nvPr/>
          </p:nvSpPr>
          <p:spPr>
            <a:xfrm>
              <a:off x="6677537" y="163228"/>
              <a:ext cx="195000" cy="1410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/>
            </a:p>
          </p:txBody>
        </p:sp>
        <p:sp>
          <p:nvSpPr>
            <p:cNvPr id="1070" name="Google Shape;1070;g2054e185355_0_490"/>
            <p:cNvSpPr/>
            <p:nvPr/>
          </p:nvSpPr>
          <p:spPr>
            <a:xfrm>
              <a:off x="6872389" y="163228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g2054e185355_0_490"/>
            <p:cNvSpPr/>
            <p:nvPr/>
          </p:nvSpPr>
          <p:spPr>
            <a:xfrm>
              <a:off x="7067240" y="163228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g2054e185355_0_490"/>
            <p:cNvSpPr/>
            <p:nvPr/>
          </p:nvSpPr>
          <p:spPr>
            <a:xfrm>
              <a:off x="7262091" y="163228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g2054e185355_0_490"/>
            <p:cNvSpPr/>
            <p:nvPr/>
          </p:nvSpPr>
          <p:spPr>
            <a:xfrm>
              <a:off x="7456942" y="163228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g2054e185355_0_490"/>
            <p:cNvSpPr/>
            <p:nvPr/>
          </p:nvSpPr>
          <p:spPr>
            <a:xfrm>
              <a:off x="6677537" y="304253"/>
              <a:ext cx="195000" cy="1410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g2054e185355_0_490"/>
            <p:cNvSpPr/>
            <p:nvPr/>
          </p:nvSpPr>
          <p:spPr>
            <a:xfrm>
              <a:off x="6872389" y="304253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g2054e185355_0_490"/>
            <p:cNvSpPr/>
            <p:nvPr/>
          </p:nvSpPr>
          <p:spPr>
            <a:xfrm>
              <a:off x="7067240" y="304253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g2054e185355_0_490"/>
            <p:cNvSpPr/>
            <p:nvPr/>
          </p:nvSpPr>
          <p:spPr>
            <a:xfrm>
              <a:off x="7262091" y="304253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g2054e185355_0_490"/>
            <p:cNvSpPr/>
            <p:nvPr/>
          </p:nvSpPr>
          <p:spPr>
            <a:xfrm>
              <a:off x="7456942" y="304253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g2054e185355_0_490"/>
            <p:cNvSpPr/>
            <p:nvPr/>
          </p:nvSpPr>
          <p:spPr>
            <a:xfrm>
              <a:off x="6677537" y="445278"/>
              <a:ext cx="195000" cy="1410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g2054e185355_0_490"/>
            <p:cNvSpPr/>
            <p:nvPr/>
          </p:nvSpPr>
          <p:spPr>
            <a:xfrm>
              <a:off x="6872389" y="445278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g2054e185355_0_490"/>
            <p:cNvSpPr/>
            <p:nvPr/>
          </p:nvSpPr>
          <p:spPr>
            <a:xfrm>
              <a:off x="7067240" y="445278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g2054e185355_0_490"/>
            <p:cNvSpPr/>
            <p:nvPr/>
          </p:nvSpPr>
          <p:spPr>
            <a:xfrm>
              <a:off x="7262091" y="445278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g2054e185355_0_490"/>
            <p:cNvSpPr/>
            <p:nvPr/>
          </p:nvSpPr>
          <p:spPr>
            <a:xfrm>
              <a:off x="7456942" y="445278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g2054e185355_0_490"/>
            <p:cNvSpPr/>
            <p:nvPr/>
          </p:nvSpPr>
          <p:spPr>
            <a:xfrm>
              <a:off x="6677537" y="586303"/>
              <a:ext cx="195000" cy="141000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g2054e185355_0_490"/>
            <p:cNvSpPr/>
            <p:nvPr/>
          </p:nvSpPr>
          <p:spPr>
            <a:xfrm>
              <a:off x="6872389" y="586303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g2054e185355_0_490"/>
            <p:cNvSpPr/>
            <p:nvPr/>
          </p:nvSpPr>
          <p:spPr>
            <a:xfrm>
              <a:off x="7067240" y="586303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g2054e185355_0_490"/>
            <p:cNvSpPr/>
            <p:nvPr/>
          </p:nvSpPr>
          <p:spPr>
            <a:xfrm>
              <a:off x="7262091" y="586303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g2054e185355_0_490"/>
            <p:cNvSpPr/>
            <p:nvPr/>
          </p:nvSpPr>
          <p:spPr>
            <a:xfrm>
              <a:off x="7456942" y="586303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g2054e185355_0_490"/>
            <p:cNvSpPr/>
            <p:nvPr/>
          </p:nvSpPr>
          <p:spPr>
            <a:xfrm>
              <a:off x="6677537" y="727328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g2054e185355_0_490"/>
            <p:cNvSpPr/>
            <p:nvPr/>
          </p:nvSpPr>
          <p:spPr>
            <a:xfrm>
              <a:off x="6872389" y="727328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g2054e185355_0_490"/>
            <p:cNvSpPr/>
            <p:nvPr/>
          </p:nvSpPr>
          <p:spPr>
            <a:xfrm>
              <a:off x="7067240" y="727328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g2054e185355_0_490"/>
            <p:cNvSpPr/>
            <p:nvPr/>
          </p:nvSpPr>
          <p:spPr>
            <a:xfrm>
              <a:off x="7262091" y="727328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g2054e185355_0_490"/>
            <p:cNvSpPr/>
            <p:nvPr/>
          </p:nvSpPr>
          <p:spPr>
            <a:xfrm>
              <a:off x="7456942" y="727328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g2054e185355_0_490"/>
            <p:cNvSpPr/>
            <p:nvPr/>
          </p:nvSpPr>
          <p:spPr>
            <a:xfrm>
              <a:off x="6677537" y="868353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g2054e185355_0_490"/>
            <p:cNvSpPr/>
            <p:nvPr/>
          </p:nvSpPr>
          <p:spPr>
            <a:xfrm>
              <a:off x="6872389" y="868353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g2054e185355_0_490"/>
            <p:cNvSpPr/>
            <p:nvPr/>
          </p:nvSpPr>
          <p:spPr>
            <a:xfrm>
              <a:off x="7067240" y="868353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g2054e185355_0_490"/>
            <p:cNvSpPr/>
            <p:nvPr/>
          </p:nvSpPr>
          <p:spPr>
            <a:xfrm>
              <a:off x="7262091" y="868353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g2054e185355_0_490"/>
            <p:cNvSpPr/>
            <p:nvPr/>
          </p:nvSpPr>
          <p:spPr>
            <a:xfrm>
              <a:off x="7456942" y="868353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g2054e185355_0_490"/>
            <p:cNvSpPr/>
            <p:nvPr/>
          </p:nvSpPr>
          <p:spPr>
            <a:xfrm>
              <a:off x="6551850" y="163225"/>
              <a:ext cx="51600" cy="557700"/>
            </a:xfrm>
            <a:prstGeom prst="leftBrace">
              <a:avLst>
                <a:gd fmla="val 50000" name="adj1"/>
                <a:gd fmla="val 51327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g2054e185355_0_490"/>
            <p:cNvSpPr txBox="1"/>
            <p:nvPr/>
          </p:nvSpPr>
          <p:spPr>
            <a:xfrm>
              <a:off x="5279675" y="254450"/>
              <a:ext cx="1198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/>
                <a:t>reuse_size * nr_lanes</a:t>
              </a:r>
              <a:endParaRPr i="1"/>
            </a:p>
          </p:txBody>
        </p:sp>
      </p:grpSp>
      <p:sp>
        <p:nvSpPr>
          <p:cNvPr id="1101" name="Google Shape;1101;g2054e185355_0_490"/>
          <p:cNvSpPr txBox="1"/>
          <p:nvPr/>
        </p:nvSpPr>
        <p:spPr>
          <a:xfrm rot="5400000">
            <a:off x="6361025" y="257250"/>
            <a:ext cx="83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a_vec</a:t>
            </a:r>
            <a:endParaRPr sz="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2054e185355_0_582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2. Load b_vec to bc_buffer</a:t>
            </a:r>
            <a:endParaRPr b="1"/>
          </a:p>
        </p:txBody>
      </p:sp>
      <p:sp>
        <p:nvSpPr>
          <p:cNvPr id="1108" name="Google Shape;1108;g2054e185355_0_582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9" name="Google Shape;1109;g2054e185355_0_582"/>
          <p:cNvSpPr txBox="1"/>
          <p:nvPr/>
        </p:nvSpPr>
        <p:spPr>
          <a:xfrm>
            <a:off x="666700" y="797275"/>
            <a:ext cx="367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instructions: </a:t>
            </a:r>
            <a:r>
              <a:rPr b="1" lang="en-US"/>
              <a:t>vsetbl</a:t>
            </a:r>
            <a:r>
              <a:rPr lang="en-US"/>
              <a:t>, </a:t>
            </a:r>
            <a:r>
              <a:rPr b="1" lang="en-US"/>
              <a:t>vlebc</a:t>
            </a:r>
            <a:endParaRPr b="1"/>
          </a:p>
        </p:txBody>
      </p:sp>
      <p:sp>
        <p:nvSpPr>
          <p:cNvPr id="1110" name="Google Shape;1110;g2054e185355_0_582"/>
          <p:cNvSpPr/>
          <p:nvPr/>
        </p:nvSpPr>
        <p:spPr>
          <a:xfrm>
            <a:off x="179300" y="5116325"/>
            <a:ext cx="960900" cy="1248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b_vec</a:t>
            </a:r>
            <a:endParaRPr/>
          </a:p>
        </p:txBody>
      </p:sp>
      <p:sp>
        <p:nvSpPr>
          <p:cNvPr id="1111" name="Google Shape;1111;g2054e185355_0_582"/>
          <p:cNvSpPr txBox="1"/>
          <p:nvPr/>
        </p:nvSpPr>
        <p:spPr>
          <a:xfrm>
            <a:off x="116600" y="4716125"/>
            <a:ext cx="10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bc_buffer</a:t>
            </a:r>
            <a:endParaRPr/>
          </a:p>
        </p:txBody>
      </p:sp>
      <p:grpSp>
        <p:nvGrpSpPr>
          <p:cNvPr id="1112" name="Google Shape;1112;g2054e185355_0_582"/>
          <p:cNvGrpSpPr/>
          <p:nvPr/>
        </p:nvGrpSpPr>
        <p:grpSpPr>
          <a:xfrm>
            <a:off x="1070914" y="1591963"/>
            <a:ext cx="1879611" cy="3066774"/>
            <a:chOff x="1087401" y="2738688"/>
            <a:chExt cx="1879611" cy="3066774"/>
          </a:xfrm>
        </p:grpSpPr>
        <p:grpSp>
          <p:nvGrpSpPr>
            <p:cNvPr id="1113" name="Google Shape;1113;g2054e185355_0_582"/>
            <p:cNvGrpSpPr/>
            <p:nvPr/>
          </p:nvGrpSpPr>
          <p:grpSpPr>
            <a:xfrm>
              <a:off x="1087401" y="2738688"/>
              <a:ext cx="1879611" cy="3066774"/>
              <a:chOff x="1726875" y="2779335"/>
              <a:chExt cx="2520600" cy="3623315"/>
            </a:xfrm>
          </p:grpSpPr>
          <p:sp>
            <p:nvSpPr>
              <p:cNvPr id="1114" name="Google Shape;1114;g2054e185355_0_582"/>
              <p:cNvSpPr/>
              <p:nvPr/>
            </p:nvSpPr>
            <p:spPr>
              <a:xfrm>
                <a:off x="1726875" y="3158450"/>
                <a:ext cx="2520600" cy="32442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g2054e185355_0_582"/>
              <p:cNvSpPr txBox="1"/>
              <p:nvPr/>
            </p:nvSpPr>
            <p:spPr>
              <a:xfrm>
                <a:off x="2498029" y="2779335"/>
                <a:ext cx="9783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0</a:t>
                </a:r>
                <a:endParaRPr/>
              </a:p>
            </p:txBody>
          </p:sp>
          <p:sp>
            <p:nvSpPr>
              <p:cNvPr id="1116" name="Google Shape;1116;g2054e185355_0_582"/>
              <p:cNvSpPr/>
              <p:nvPr/>
            </p:nvSpPr>
            <p:spPr>
              <a:xfrm>
                <a:off x="2409975" y="3722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a0, a4</a:t>
                </a:r>
                <a:endParaRPr/>
              </a:p>
            </p:txBody>
          </p:sp>
          <p:sp>
            <p:nvSpPr>
              <p:cNvPr id="1117" name="Google Shape;1117;g2054e185355_0_582"/>
              <p:cNvSpPr/>
              <p:nvPr/>
            </p:nvSpPr>
            <p:spPr>
              <a:xfrm>
                <a:off x="2409975" y="3938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g2054e185355_0_582"/>
              <p:cNvSpPr/>
              <p:nvPr/>
            </p:nvSpPr>
            <p:spPr>
              <a:xfrm>
                <a:off x="2409975" y="4154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g2054e185355_0_582"/>
              <p:cNvSpPr/>
              <p:nvPr/>
            </p:nvSpPr>
            <p:spPr>
              <a:xfrm>
                <a:off x="2409975" y="4370588"/>
                <a:ext cx="1154400" cy="552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…</a:t>
                </a:r>
                <a:endParaRPr/>
              </a:p>
            </p:txBody>
          </p:sp>
          <p:sp>
            <p:nvSpPr>
              <p:cNvPr id="1120" name="Google Shape;1120;g2054e185355_0_582"/>
              <p:cNvSpPr txBox="1"/>
              <p:nvPr/>
            </p:nvSpPr>
            <p:spPr>
              <a:xfrm>
                <a:off x="2585925" y="3358972"/>
                <a:ext cx="8025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VRF</a:t>
                </a:r>
                <a:endParaRPr/>
              </a:p>
            </p:txBody>
          </p:sp>
          <p:sp>
            <p:nvSpPr>
              <p:cNvPr id="1121" name="Google Shape;1121;g2054e185355_0_582"/>
              <p:cNvSpPr/>
              <p:nvPr/>
            </p:nvSpPr>
            <p:spPr>
              <a:xfrm>
                <a:off x="2144483" y="5558769"/>
                <a:ext cx="1685400" cy="552000"/>
              </a:xfrm>
              <a:prstGeom prst="rect">
                <a:avLst/>
              </a:prstGeom>
              <a:solidFill>
                <a:srgbClr val="A2C4C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22" name="Google Shape;1122;g2054e185355_0_582"/>
            <p:cNvSpPr txBox="1"/>
            <p:nvPr/>
          </p:nvSpPr>
          <p:spPr>
            <a:xfrm>
              <a:off x="1727970" y="4761392"/>
              <a:ext cx="59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FPU</a:t>
              </a:r>
              <a:endParaRPr/>
            </a:p>
          </p:txBody>
        </p:sp>
      </p:grpSp>
      <p:grpSp>
        <p:nvGrpSpPr>
          <p:cNvPr id="1123" name="Google Shape;1123;g2054e185355_0_582"/>
          <p:cNvGrpSpPr/>
          <p:nvPr/>
        </p:nvGrpSpPr>
        <p:grpSpPr>
          <a:xfrm>
            <a:off x="3547039" y="1591963"/>
            <a:ext cx="1879611" cy="3066774"/>
            <a:chOff x="1087401" y="2738688"/>
            <a:chExt cx="1879611" cy="3066774"/>
          </a:xfrm>
        </p:grpSpPr>
        <p:grpSp>
          <p:nvGrpSpPr>
            <p:cNvPr id="1124" name="Google Shape;1124;g2054e185355_0_582"/>
            <p:cNvGrpSpPr/>
            <p:nvPr/>
          </p:nvGrpSpPr>
          <p:grpSpPr>
            <a:xfrm>
              <a:off x="1087401" y="2738688"/>
              <a:ext cx="1879611" cy="3066774"/>
              <a:chOff x="1726875" y="2779335"/>
              <a:chExt cx="2520600" cy="3623315"/>
            </a:xfrm>
          </p:grpSpPr>
          <p:sp>
            <p:nvSpPr>
              <p:cNvPr id="1125" name="Google Shape;1125;g2054e185355_0_582"/>
              <p:cNvSpPr/>
              <p:nvPr/>
            </p:nvSpPr>
            <p:spPr>
              <a:xfrm>
                <a:off x="1726875" y="3158450"/>
                <a:ext cx="2520600" cy="32442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g2054e185355_0_582"/>
              <p:cNvSpPr txBox="1"/>
              <p:nvPr/>
            </p:nvSpPr>
            <p:spPr>
              <a:xfrm>
                <a:off x="2498029" y="2779335"/>
                <a:ext cx="9783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1</a:t>
                </a:r>
                <a:endParaRPr/>
              </a:p>
            </p:txBody>
          </p:sp>
          <p:sp>
            <p:nvSpPr>
              <p:cNvPr id="1127" name="Google Shape;1127;g2054e185355_0_582"/>
              <p:cNvSpPr/>
              <p:nvPr/>
            </p:nvSpPr>
            <p:spPr>
              <a:xfrm>
                <a:off x="2409975" y="3722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a1, a5</a:t>
                </a:r>
                <a:endParaRPr/>
              </a:p>
            </p:txBody>
          </p:sp>
          <p:sp>
            <p:nvSpPr>
              <p:cNvPr id="1128" name="Google Shape;1128;g2054e185355_0_582"/>
              <p:cNvSpPr/>
              <p:nvPr/>
            </p:nvSpPr>
            <p:spPr>
              <a:xfrm>
                <a:off x="2409975" y="3938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g2054e185355_0_582"/>
              <p:cNvSpPr/>
              <p:nvPr/>
            </p:nvSpPr>
            <p:spPr>
              <a:xfrm>
                <a:off x="2409975" y="4154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g2054e185355_0_582"/>
              <p:cNvSpPr/>
              <p:nvPr/>
            </p:nvSpPr>
            <p:spPr>
              <a:xfrm>
                <a:off x="2409975" y="4370588"/>
                <a:ext cx="1154400" cy="552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…</a:t>
                </a:r>
                <a:endParaRPr/>
              </a:p>
            </p:txBody>
          </p:sp>
          <p:sp>
            <p:nvSpPr>
              <p:cNvPr id="1131" name="Google Shape;1131;g2054e185355_0_582"/>
              <p:cNvSpPr txBox="1"/>
              <p:nvPr/>
            </p:nvSpPr>
            <p:spPr>
              <a:xfrm>
                <a:off x="2585925" y="3358972"/>
                <a:ext cx="8025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VRF</a:t>
                </a:r>
                <a:endParaRPr/>
              </a:p>
            </p:txBody>
          </p:sp>
          <p:sp>
            <p:nvSpPr>
              <p:cNvPr id="1132" name="Google Shape;1132;g2054e185355_0_582"/>
              <p:cNvSpPr/>
              <p:nvPr/>
            </p:nvSpPr>
            <p:spPr>
              <a:xfrm>
                <a:off x="2144483" y="5558769"/>
                <a:ext cx="1685400" cy="552000"/>
              </a:xfrm>
              <a:prstGeom prst="rect">
                <a:avLst/>
              </a:prstGeom>
              <a:solidFill>
                <a:srgbClr val="A2C4C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3" name="Google Shape;1133;g2054e185355_0_582"/>
            <p:cNvSpPr txBox="1"/>
            <p:nvPr/>
          </p:nvSpPr>
          <p:spPr>
            <a:xfrm>
              <a:off x="1727970" y="4761392"/>
              <a:ext cx="59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FPU</a:t>
              </a:r>
              <a:endParaRPr/>
            </a:p>
          </p:txBody>
        </p:sp>
      </p:grpSp>
      <p:grpSp>
        <p:nvGrpSpPr>
          <p:cNvPr id="1134" name="Google Shape;1134;g2054e185355_0_582"/>
          <p:cNvGrpSpPr/>
          <p:nvPr/>
        </p:nvGrpSpPr>
        <p:grpSpPr>
          <a:xfrm>
            <a:off x="6275539" y="1591963"/>
            <a:ext cx="1879611" cy="3066774"/>
            <a:chOff x="1087401" y="2738688"/>
            <a:chExt cx="1879611" cy="3066774"/>
          </a:xfrm>
        </p:grpSpPr>
        <p:grpSp>
          <p:nvGrpSpPr>
            <p:cNvPr id="1135" name="Google Shape;1135;g2054e185355_0_582"/>
            <p:cNvGrpSpPr/>
            <p:nvPr/>
          </p:nvGrpSpPr>
          <p:grpSpPr>
            <a:xfrm>
              <a:off x="1087401" y="2738688"/>
              <a:ext cx="1879611" cy="3066774"/>
              <a:chOff x="1726875" y="2779335"/>
              <a:chExt cx="2520600" cy="3623315"/>
            </a:xfrm>
          </p:grpSpPr>
          <p:sp>
            <p:nvSpPr>
              <p:cNvPr id="1136" name="Google Shape;1136;g2054e185355_0_582"/>
              <p:cNvSpPr/>
              <p:nvPr/>
            </p:nvSpPr>
            <p:spPr>
              <a:xfrm>
                <a:off x="1726875" y="3158450"/>
                <a:ext cx="2520600" cy="32442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g2054e185355_0_582"/>
              <p:cNvSpPr txBox="1"/>
              <p:nvPr/>
            </p:nvSpPr>
            <p:spPr>
              <a:xfrm>
                <a:off x="2498029" y="2779335"/>
                <a:ext cx="9783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2</a:t>
                </a:r>
                <a:endParaRPr/>
              </a:p>
            </p:txBody>
          </p:sp>
          <p:sp>
            <p:nvSpPr>
              <p:cNvPr id="1138" name="Google Shape;1138;g2054e185355_0_582"/>
              <p:cNvSpPr/>
              <p:nvPr/>
            </p:nvSpPr>
            <p:spPr>
              <a:xfrm>
                <a:off x="2409975" y="3722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a2, a6</a:t>
                </a:r>
                <a:endParaRPr/>
              </a:p>
            </p:txBody>
          </p:sp>
          <p:sp>
            <p:nvSpPr>
              <p:cNvPr id="1139" name="Google Shape;1139;g2054e185355_0_582"/>
              <p:cNvSpPr/>
              <p:nvPr/>
            </p:nvSpPr>
            <p:spPr>
              <a:xfrm>
                <a:off x="2409975" y="3938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g2054e185355_0_582"/>
              <p:cNvSpPr/>
              <p:nvPr/>
            </p:nvSpPr>
            <p:spPr>
              <a:xfrm>
                <a:off x="2409975" y="4154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g2054e185355_0_582"/>
              <p:cNvSpPr/>
              <p:nvPr/>
            </p:nvSpPr>
            <p:spPr>
              <a:xfrm>
                <a:off x="2409975" y="4370588"/>
                <a:ext cx="1154400" cy="552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…</a:t>
                </a:r>
                <a:endParaRPr/>
              </a:p>
            </p:txBody>
          </p:sp>
          <p:sp>
            <p:nvSpPr>
              <p:cNvPr id="1142" name="Google Shape;1142;g2054e185355_0_582"/>
              <p:cNvSpPr txBox="1"/>
              <p:nvPr/>
            </p:nvSpPr>
            <p:spPr>
              <a:xfrm>
                <a:off x="2585925" y="3358972"/>
                <a:ext cx="8025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VRF</a:t>
                </a:r>
                <a:endParaRPr/>
              </a:p>
            </p:txBody>
          </p:sp>
          <p:sp>
            <p:nvSpPr>
              <p:cNvPr id="1143" name="Google Shape;1143;g2054e185355_0_582"/>
              <p:cNvSpPr/>
              <p:nvPr/>
            </p:nvSpPr>
            <p:spPr>
              <a:xfrm>
                <a:off x="2144483" y="5558769"/>
                <a:ext cx="1685400" cy="552000"/>
              </a:xfrm>
              <a:prstGeom prst="rect">
                <a:avLst/>
              </a:prstGeom>
              <a:solidFill>
                <a:srgbClr val="A2C4C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44" name="Google Shape;1144;g2054e185355_0_582"/>
            <p:cNvSpPr txBox="1"/>
            <p:nvPr/>
          </p:nvSpPr>
          <p:spPr>
            <a:xfrm>
              <a:off x="1727970" y="4761392"/>
              <a:ext cx="59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FPU</a:t>
              </a:r>
              <a:endParaRPr/>
            </a:p>
          </p:txBody>
        </p:sp>
      </p:grpSp>
      <p:grpSp>
        <p:nvGrpSpPr>
          <p:cNvPr id="1145" name="Google Shape;1145;g2054e185355_0_582"/>
          <p:cNvGrpSpPr/>
          <p:nvPr/>
        </p:nvGrpSpPr>
        <p:grpSpPr>
          <a:xfrm>
            <a:off x="9195489" y="1591963"/>
            <a:ext cx="1879611" cy="3066774"/>
            <a:chOff x="1087401" y="2738688"/>
            <a:chExt cx="1879611" cy="3066774"/>
          </a:xfrm>
        </p:grpSpPr>
        <p:grpSp>
          <p:nvGrpSpPr>
            <p:cNvPr id="1146" name="Google Shape;1146;g2054e185355_0_582"/>
            <p:cNvGrpSpPr/>
            <p:nvPr/>
          </p:nvGrpSpPr>
          <p:grpSpPr>
            <a:xfrm>
              <a:off x="1087401" y="2738688"/>
              <a:ext cx="1879611" cy="3066774"/>
              <a:chOff x="1726875" y="2779335"/>
              <a:chExt cx="2520600" cy="3623315"/>
            </a:xfrm>
          </p:grpSpPr>
          <p:sp>
            <p:nvSpPr>
              <p:cNvPr id="1147" name="Google Shape;1147;g2054e185355_0_582"/>
              <p:cNvSpPr/>
              <p:nvPr/>
            </p:nvSpPr>
            <p:spPr>
              <a:xfrm>
                <a:off x="1726875" y="3158450"/>
                <a:ext cx="2520600" cy="32442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g2054e185355_0_582"/>
              <p:cNvSpPr txBox="1"/>
              <p:nvPr/>
            </p:nvSpPr>
            <p:spPr>
              <a:xfrm>
                <a:off x="2498029" y="2779335"/>
                <a:ext cx="9783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3</a:t>
                </a:r>
                <a:endParaRPr/>
              </a:p>
            </p:txBody>
          </p:sp>
          <p:sp>
            <p:nvSpPr>
              <p:cNvPr id="1149" name="Google Shape;1149;g2054e185355_0_582"/>
              <p:cNvSpPr/>
              <p:nvPr/>
            </p:nvSpPr>
            <p:spPr>
              <a:xfrm>
                <a:off x="2409975" y="3722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a3, a7</a:t>
                </a:r>
                <a:endParaRPr/>
              </a:p>
            </p:txBody>
          </p:sp>
          <p:sp>
            <p:nvSpPr>
              <p:cNvPr id="1150" name="Google Shape;1150;g2054e185355_0_582"/>
              <p:cNvSpPr/>
              <p:nvPr/>
            </p:nvSpPr>
            <p:spPr>
              <a:xfrm>
                <a:off x="2409975" y="3938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g2054e185355_0_582"/>
              <p:cNvSpPr/>
              <p:nvPr/>
            </p:nvSpPr>
            <p:spPr>
              <a:xfrm>
                <a:off x="2409975" y="4154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g2054e185355_0_582"/>
              <p:cNvSpPr/>
              <p:nvPr/>
            </p:nvSpPr>
            <p:spPr>
              <a:xfrm>
                <a:off x="2409975" y="4370588"/>
                <a:ext cx="1154400" cy="552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…</a:t>
                </a:r>
                <a:endParaRPr/>
              </a:p>
            </p:txBody>
          </p:sp>
          <p:sp>
            <p:nvSpPr>
              <p:cNvPr id="1153" name="Google Shape;1153;g2054e185355_0_582"/>
              <p:cNvSpPr txBox="1"/>
              <p:nvPr/>
            </p:nvSpPr>
            <p:spPr>
              <a:xfrm>
                <a:off x="2585925" y="3358972"/>
                <a:ext cx="8025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VRF</a:t>
                </a:r>
                <a:endParaRPr/>
              </a:p>
            </p:txBody>
          </p:sp>
          <p:sp>
            <p:nvSpPr>
              <p:cNvPr id="1154" name="Google Shape;1154;g2054e185355_0_582"/>
              <p:cNvSpPr/>
              <p:nvPr/>
            </p:nvSpPr>
            <p:spPr>
              <a:xfrm>
                <a:off x="2144483" y="5558769"/>
                <a:ext cx="1685400" cy="552000"/>
              </a:xfrm>
              <a:prstGeom prst="rect">
                <a:avLst/>
              </a:prstGeom>
              <a:solidFill>
                <a:srgbClr val="A2C4C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55" name="Google Shape;1155;g2054e185355_0_582"/>
            <p:cNvSpPr txBox="1"/>
            <p:nvPr/>
          </p:nvSpPr>
          <p:spPr>
            <a:xfrm>
              <a:off x="1727970" y="4761392"/>
              <a:ext cx="59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FPU</a:t>
              </a:r>
              <a:endParaRPr/>
            </a:p>
          </p:txBody>
        </p:sp>
      </p:grpSp>
      <p:sp>
        <p:nvSpPr>
          <p:cNvPr id="1156" name="Google Shape;1156;g2054e185355_0_582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chemeClr val="accent1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  <p:grpSp>
        <p:nvGrpSpPr>
          <p:cNvPr id="1157" name="Google Shape;1157;g2054e185355_0_582"/>
          <p:cNvGrpSpPr/>
          <p:nvPr/>
        </p:nvGrpSpPr>
        <p:grpSpPr>
          <a:xfrm>
            <a:off x="6096012" y="60250"/>
            <a:ext cx="2844013" cy="1352628"/>
            <a:chOff x="6096012" y="60250"/>
            <a:chExt cx="2844013" cy="1352628"/>
          </a:xfrm>
        </p:grpSpPr>
        <p:sp>
          <p:nvSpPr>
            <p:cNvPr id="1158" name="Google Shape;1158;g2054e185355_0_582"/>
            <p:cNvSpPr/>
            <p:nvPr/>
          </p:nvSpPr>
          <p:spPr>
            <a:xfrm rot="5400000">
              <a:off x="8260368" y="562111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g2054e185355_0_582"/>
            <p:cNvSpPr/>
            <p:nvPr/>
          </p:nvSpPr>
          <p:spPr>
            <a:xfrm rot="5400000">
              <a:off x="8260368" y="723255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g2054e185355_0_582"/>
            <p:cNvSpPr/>
            <p:nvPr/>
          </p:nvSpPr>
          <p:spPr>
            <a:xfrm rot="5400000">
              <a:off x="8260368" y="884399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g2054e185355_0_582"/>
            <p:cNvSpPr/>
            <p:nvPr/>
          </p:nvSpPr>
          <p:spPr>
            <a:xfrm rot="5400000">
              <a:off x="8260368" y="1045543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g2054e185355_0_582"/>
            <p:cNvSpPr/>
            <p:nvPr/>
          </p:nvSpPr>
          <p:spPr>
            <a:xfrm rot="5400000">
              <a:off x="8260368" y="1206687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g2054e185355_0_582"/>
            <p:cNvSpPr/>
            <p:nvPr/>
          </p:nvSpPr>
          <p:spPr>
            <a:xfrm rot="5400000">
              <a:off x="8089845" y="562111"/>
              <a:ext cx="161100" cy="1704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g2054e185355_0_582"/>
            <p:cNvSpPr/>
            <p:nvPr/>
          </p:nvSpPr>
          <p:spPr>
            <a:xfrm rot="5400000">
              <a:off x="8089845" y="723255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g2054e185355_0_582"/>
            <p:cNvSpPr/>
            <p:nvPr/>
          </p:nvSpPr>
          <p:spPr>
            <a:xfrm rot="5400000">
              <a:off x="8089845" y="884399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g2054e185355_0_582"/>
            <p:cNvSpPr/>
            <p:nvPr/>
          </p:nvSpPr>
          <p:spPr>
            <a:xfrm rot="5400000">
              <a:off x="8089845" y="1045543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g2054e185355_0_582"/>
            <p:cNvSpPr/>
            <p:nvPr/>
          </p:nvSpPr>
          <p:spPr>
            <a:xfrm rot="5400000">
              <a:off x="8089845" y="1206687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g2054e185355_0_582"/>
            <p:cNvSpPr/>
            <p:nvPr/>
          </p:nvSpPr>
          <p:spPr>
            <a:xfrm rot="5400000">
              <a:off x="7919321" y="562111"/>
              <a:ext cx="161100" cy="1704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g2054e185355_0_582"/>
            <p:cNvSpPr/>
            <p:nvPr/>
          </p:nvSpPr>
          <p:spPr>
            <a:xfrm rot="5400000">
              <a:off x="7919321" y="723255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g2054e185355_0_582"/>
            <p:cNvSpPr/>
            <p:nvPr/>
          </p:nvSpPr>
          <p:spPr>
            <a:xfrm rot="5400000">
              <a:off x="7919321" y="884399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g2054e185355_0_582"/>
            <p:cNvSpPr/>
            <p:nvPr/>
          </p:nvSpPr>
          <p:spPr>
            <a:xfrm rot="5400000">
              <a:off x="7919321" y="1045543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g2054e185355_0_582"/>
            <p:cNvSpPr/>
            <p:nvPr/>
          </p:nvSpPr>
          <p:spPr>
            <a:xfrm rot="5400000">
              <a:off x="7919321" y="1206687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g2054e185355_0_582"/>
            <p:cNvSpPr/>
            <p:nvPr/>
          </p:nvSpPr>
          <p:spPr>
            <a:xfrm rot="5400000">
              <a:off x="7748797" y="562111"/>
              <a:ext cx="161100" cy="1704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g2054e185355_0_582"/>
            <p:cNvSpPr/>
            <p:nvPr/>
          </p:nvSpPr>
          <p:spPr>
            <a:xfrm rot="5400000">
              <a:off x="7748797" y="723255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g2054e185355_0_582"/>
            <p:cNvSpPr/>
            <p:nvPr/>
          </p:nvSpPr>
          <p:spPr>
            <a:xfrm rot="5400000">
              <a:off x="7748797" y="884399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g2054e185355_0_582"/>
            <p:cNvSpPr/>
            <p:nvPr/>
          </p:nvSpPr>
          <p:spPr>
            <a:xfrm rot="5400000">
              <a:off x="7748797" y="1045543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g2054e185355_0_582"/>
            <p:cNvSpPr/>
            <p:nvPr/>
          </p:nvSpPr>
          <p:spPr>
            <a:xfrm rot="5400000">
              <a:off x="7748797" y="1206687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g2054e185355_0_582"/>
            <p:cNvSpPr/>
            <p:nvPr/>
          </p:nvSpPr>
          <p:spPr>
            <a:xfrm rot="5400000">
              <a:off x="7578273" y="562111"/>
              <a:ext cx="161100" cy="1704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g2054e185355_0_582"/>
            <p:cNvSpPr/>
            <p:nvPr/>
          </p:nvSpPr>
          <p:spPr>
            <a:xfrm rot="5400000">
              <a:off x="7578273" y="723255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g2054e185355_0_582"/>
            <p:cNvSpPr/>
            <p:nvPr/>
          </p:nvSpPr>
          <p:spPr>
            <a:xfrm rot="5400000">
              <a:off x="7578273" y="884399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g2054e185355_0_582"/>
            <p:cNvSpPr/>
            <p:nvPr/>
          </p:nvSpPr>
          <p:spPr>
            <a:xfrm rot="5400000">
              <a:off x="7578273" y="1045543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g2054e185355_0_582"/>
            <p:cNvSpPr/>
            <p:nvPr/>
          </p:nvSpPr>
          <p:spPr>
            <a:xfrm rot="5400000">
              <a:off x="7578273" y="1206687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g2054e185355_0_582"/>
            <p:cNvSpPr/>
            <p:nvPr/>
          </p:nvSpPr>
          <p:spPr>
            <a:xfrm rot="5400000">
              <a:off x="8430892" y="562111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g2054e185355_0_582"/>
            <p:cNvSpPr/>
            <p:nvPr/>
          </p:nvSpPr>
          <p:spPr>
            <a:xfrm rot="5400000">
              <a:off x="8430892" y="723255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g2054e185355_0_582"/>
            <p:cNvSpPr/>
            <p:nvPr/>
          </p:nvSpPr>
          <p:spPr>
            <a:xfrm rot="5400000">
              <a:off x="8430892" y="884399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g2054e185355_0_582"/>
            <p:cNvSpPr/>
            <p:nvPr/>
          </p:nvSpPr>
          <p:spPr>
            <a:xfrm rot="5400000">
              <a:off x="8430892" y="1045543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g2054e185355_0_582"/>
            <p:cNvSpPr/>
            <p:nvPr/>
          </p:nvSpPr>
          <p:spPr>
            <a:xfrm rot="5400000">
              <a:off x="8430892" y="1206687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g2054e185355_0_582"/>
            <p:cNvSpPr/>
            <p:nvPr/>
          </p:nvSpPr>
          <p:spPr>
            <a:xfrm rot="5400000">
              <a:off x="8601416" y="562111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g2054e185355_0_582"/>
            <p:cNvSpPr/>
            <p:nvPr/>
          </p:nvSpPr>
          <p:spPr>
            <a:xfrm rot="5400000">
              <a:off x="8601416" y="723255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g2054e185355_0_582"/>
            <p:cNvSpPr/>
            <p:nvPr/>
          </p:nvSpPr>
          <p:spPr>
            <a:xfrm rot="5400000">
              <a:off x="8601416" y="884399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g2054e185355_0_582"/>
            <p:cNvSpPr/>
            <p:nvPr/>
          </p:nvSpPr>
          <p:spPr>
            <a:xfrm rot="5400000">
              <a:off x="8601416" y="1045543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g2054e185355_0_582"/>
            <p:cNvSpPr/>
            <p:nvPr/>
          </p:nvSpPr>
          <p:spPr>
            <a:xfrm rot="5400000">
              <a:off x="8601416" y="1206687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g2054e185355_0_582"/>
            <p:cNvSpPr/>
            <p:nvPr/>
          </p:nvSpPr>
          <p:spPr>
            <a:xfrm rot="5400000">
              <a:off x="8771940" y="562111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g2054e185355_0_582"/>
            <p:cNvSpPr/>
            <p:nvPr/>
          </p:nvSpPr>
          <p:spPr>
            <a:xfrm rot="5400000">
              <a:off x="8771940" y="723255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g2054e185355_0_582"/>
            <p:cNvSpPr/>
            <p:nvPr/>
          </p:nvSpPr>
          <p:spPr>
            <a:xfrm rot="5400000">
              <a:off x="8771940" y="884399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g2054e185355_0_582"/>
            <p:cNvSpPr/>
            <p:nvPr/>
          </p:nvSpPr>
          <p:spPr>
            <a:xfrm rot="5400000">
              <a:off x="8771940" y="1045543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g2054e185355_0_582"/>
            <p:cNvSpPr/>
            <p:nvPr/>
          </p:nvSpPr>
          <p:spPr>
            <a:xfrm rot="5400000">
              <a:off x="8771940" y="1206687"/>
              <a:ext cx="161100" cy="1704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g2054e185355_0_582"/>
            <p:cNvSpPr/>
            <p:nvPr/>
          </p:nvSpPr>
          <p:spPr>
            <a:xfrm>
              <a:off x="6096012" y="566753"/>
              <a:ext cx="195000" cy="1410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/>
            </a:p>
          </p:txBody>
        </p:sp>
        <p:sp>
          <p:nvSpPr>
            <p:cNvPr id="1199" name="Google Shape;1199;g2054e185355_0_582"/>
            <p:cNvSpPr/>
            <p:nvPr/>
          </p:nvSpPr>
          <p:spPr>
            <a:xfrm>
              <a:off x="6290864" y="566753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g2054e185355_0_582"/>
            <p:cNvSpPr/>
            <p:nvPr/>
          </p:nvSpPr>
          <p:spPr>
            <a:xfrm>
              <a:off x="6485715" y="566753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g2054e185355_0_582"/>
            <p:cNvSpPr/>
            <p:nvPr/>
          </p:nvSpPr>
          <p:spPr>
            <a:xfrm>
              <a:off x="6680566" y="566753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g2054e185355_0_582"/>
            <p:cNvSpPr/>
            <p:nvPr/>
          </p:nvSpPr>
          <p:spPr>
            <a:xfrm>
              <a:off x="6875417" y="566753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g2054e185355_0_582"/>
            <p:cNvSpPr/>
            <p:nvPr/>
          </p:nvSpPr>
          <p:spPr>
            <a:xfrm>
              <a:off x="6096012" y="707778"/>
              <a:ext cx="195000" cy="1410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g2054e185355_0_582"/>
            <p:cNvSpPr/>
            <p:nvPr/>
          </p:nvSpPr>
          <p:spPr>
            <a:xfrm>
              <a:off x="6290864" y="707778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g2054e185355_0_582"/>
            <p:cNvSpPr/>
            <p:nvPr/>
          </p:nvSpPr>
          <p:spPr>
            <a:xfrm>
              <a:off x="6485715" y="707778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g2054e185355_0_582"/>
            <p:cNvSpPr/>
            <p:nvPr/>
          </p:nvSpPr>
          <p:spPr>
            <a:xfrm>
              <a:off x="6680566" y="707778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g2054e185355_0_582"/>
            <p:cNvSpPr/>
            <p:nvPr/>
          </p:nvSpPr>
          <p:spPr>
            <a:xfrm>
              <a:off x="6875417" y="707778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g2054e185355_0_582"/>
            <p:cNvSpPr/>
            <p:nvPr/>
          </p:nvSpPr>
          <p:spPr>
            <a:xfrm>
              <a:off x="6096012" y="848803"/>
              <a:ext cx="195000" cy="1410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g2054e185355_0_582"/>
            <p:cNvSpPr/>
            <p:nvPr/>
          </p:nvSpPr>
          <p:spPr>
            <a:xfrm>
              <a:off x="6290864" y="848803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g2054e185355_0_582"/>
            <p:cNvSpPr/>
            <p:nvPr/>
          </p:nvSpPr>
          <p:spPr>
            <a:xfrm>
              <a:off x="6485715" y="848803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g2054e185355_0_582"/>
            <p:cNvSpPr/>
            <p:nvPr/>
          </p:nvSpPr>
          <p:spPr>
            <a:xfrm>
              <a:off x="6680566" y="848803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g2054e185355_0_582"/>
            <p:cNvSpPr/>
            <p:nvPr/>
          </p:nvSpPr>
          <p:spPr>
            <a:xfrm>
              <a:off x="6875417" y="848803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g2054e185355_0_582"/>
            <p:cNvSpPr/>
            <p:nvPr/>
          </p:nvSpPr>
          <p:spPr>
            <a:xfrm>
              <a:off x="6096012" y="989828"/>
              <a:ext cx="195000" cy="141000"/>
            </a:xfrm>
            <a:prstGeom prst="rect">
              <a:avLst/>
            </a:prstGeom>
            <a:solidFill>
              <a:srgbClr val="9E9E9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g2054e185355_0_582"/>
            <p:cNvSpPr/>
            <p:nvPr/>
          </p:nvSpPr>
          <p:spPr>
            <a:xfrm>
              <a:off x="6290864" y="989828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g2054e185355_0_582"/>
            <p:cNvSpPr/>
            <p:nvPr/>
          </p:nvSpPr>
          <p:spPr>
            <a:xfrm>
              <a:off x="6485715" y="989828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g2054e185355_0_582"/>
            <p:cNvSpPr/>
            <p:nvPr/>
          </p:nvSpPr>
          <p:spPr>
            <a:xfrm>
              <a:off x="6680566" y="989828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g2054e185355_0_582"/>
            <p:cNvSpPr/>
            <p:nvPr/>
          </p:nvSpPr>
          <p:spPr>
            <a:xfrm>
              <a:off x="6875417" y="989828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g2054e185355_0_582"/>
            <p:cNvSpPr/>
            <p:nvPr/>
          </p:nvSpPr>
          <p:spPr>
            <a:xfrm>
              <a:off x="6096012" y="1130853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g2054e185355_0_582"/>
            <p:cNvSpPr/>
            <p:nvPr/>
          </p:nvSpPr>
          <p:spPr>
            <a:xfrm>
              <a:off x="6290864" y="1130853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g2054e185355_0_582"/>
            <p:cNvSpPr/>
            <p:nvPr/>
          </p:nvSpPr>
          <p:spPr>
            <a:xfrm>
              <a:off x="6485715" y="1130853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g2054e185355_0_582"/>
            <p:cNvSpPr/>
            <p:nvPr/>
          </p:nvSpPr>
          <p:spPr>
            <a:xfrm>
              <a:off x="6680566" y="1130853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g2054e185355_0_582"/>
            <p:cNvSpPr/>
            <p:nvPr/>
          </p:nvSpPr>
          <p:spPr>
            <a:xfrm>
              <a:off x="6875417" y="1130853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g2054e185355_0_582"/>
            <p:cNvSpPr/>
            <p:nvPr/>
          </p:nvSpPr>
          <p:spPr>
            <a:xfrm>
              <a:off x="6096012" y="1271878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g2054e185355_0_582"/>
            <p:cNvSpPr/>
            <p:nvPr/>
          </p:nvSpPr>
          <p:spPr>
            <a:xfrm>
              <a:off x="6290864" y="1271878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g2054e185355_0_582"/>
            <p:cNvSpPr/>
            <p:nvPr/>
          </p:nvSpPr>
          <p:spPr>
            <a:xfrm>
              <a:off x="6485715" y="1271878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g2054e185355_0_582"/>
            <p:cNvSpPr/>
            <p:nvPr/>
          </p:nvSpPr>
          <p:spPr>
            <a:xfrm>
              <a:off x="6680566" y="1271878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g2054e185355_0_582"/>
            <p:cNvSpPr/>
            <p:nvPr/>
          </p:nvSpPr>
          <p:spPr>
            <a:xfrm>
              <a:off x="6875417" y="1271878"/>
              <a:ext cx="195000" cy="1410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g2054e185355_0_582"/>
            <p:cNvSpPr/>
            <p:nvPr/>
          </p:nvSpPr>
          <p:spPr>
            <a:xfrm rot="5400000">
              <a:off x="7876500" y="110625"/>
              <a:ext cx="90000" cy="6957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g2054e185355_0_582"/>
            <p:cNvSpPr txBox="1"/>
            <p:nvPr/>
          </p:nvSpPr>
          <p:spPr>
            <a:xfrm>
              <a:off x="7741825" y="60250"/>
              <a:ext cx="119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/>
                <a:t>bl</a:t>
              </a:r>
              <a:endParaRPr i="1"/>
            </a:p>
          </p:txBody>
        </p:sp>
      </p:grpSp>
      <p:sp>
        <p:nvSpPr>
          <p:cNvPr id="1230" name="Google Shape;1230;g2054e185355_0_582"/>
          <p:cNvSpPr txBox="1"/>
          <p:nvPr/>
        </p:nvSpPr>
        <p:spPr>
          <a:xfrm>
            <a:off x="7347000" y="474175"/>
            <a:ext cx="118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b_vec</a:t>
            </a:r>
            <a:endParaRPr sz="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2054e185355_0_604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3. Broadcast elements in b_vec to all lanes</a:t>
            </a:r>
            <a:endParaRPr b="1"/>
          </a:p>
        </p:txBody>
      </p:sp>
      <p:sp>
        <p:nvSpPr>
          <p:cNvPr id="1237" name="Google Shape;1237;g2054e185355_0_604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8" name="Google Shape;1238;g2054e185355_0_604"/>
          <p:cNvSpPr txBox="1"/>
          <p:nvPr/>
        </p:nvSpPr>
        <p:spPr>
          <a:xfrm>
            <a:off x="4110500" y="5767475"/>
            <a:ext cx="45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</a:rPr>
              <a:t>X</a:t>
            </a:r>
            <a:r>
              <a:rPr lang="en-US">
                <a:solidFill>
                  <a:schemeClr val="dk1"/>
                </a:solidFill>
              </a:rPr>
              <a:t> 	Backend can be problematic, hard to scale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9" name="Google Shape;1239;g2054e185355_0_604"/>
          <p:cNvSpPr/>
          <p:nvPr/>
        </p:nvSpPr>
        <p:spPr>
          <a:xfrm>
            <a:off x="179300" y="5116325"/>
            <a:ext cx="960900" cy="1248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b_vec</a:t>
            </a:r>
            <a:endParaRPr/>
          </a:p>
        </p:txBody>
      </p:sp>
      <p:sp>
        <p:nvSpPr>
          <p:cNvPr id="1240" name="Google Shape;1240;g2054e185355_0_604"/>
          <p:cNvSpPr txBox="1"/>
          <p:nvPr/>
        </p:nvSpPr>
        <p:spPr>
          <a:xfrm>
            <a:off x="116600" y="4716125"/>
            <a:ext cx="10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bc_buffer</a:t>
            </a:r>
            <a:endParaRPr/>
          </a:p>
        </p:txBody>
      </p:sp>
      <p:cxnSp>
        <p:nvCxnSpPr>
          <p:cNvPr id="1241" name="Google Shape;1241;g2054e185355_0_604"/>
          <p:cNvCxnSpPr>
            <a:stCxn id="1239" idx="3"/>
            <a:endCxn id="1242" idx="2"/>
          </p:cNvCxnSpPr>
          <p:nvPr/>
        </p:nvCxnSpPr>
        <p:spPr>
          <a:xfrm flipH="1" rot="10800000">
            <a:off x="1140200" y="4420325"/>
            <a:ext cx="893400" cy="1320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3" name="Google Shape;1243;g2054e185355_0_604"/>
          <p:cNvCxnSpPr>
            <a:stCxn id="1239" idx="3"/>
            <a:endCxn id="1244" idx="2"/>
          </p:cNvCxnSpPr>
          <p:nvPr/>
        </p:nvCxnSpPr>
        <p:spPr>
          <a:xfrm flipH="1" rot="10800000">
            <a:off x="1140200" y="4420325"/>
            <a:ext cx="3369600" cy="1320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5" name="Google Shape;1245;g2054e185355_0_604"/>
          <p:cNvCxnSpPr>
            <a:stCxn id="1239" idx="3"/>
            <a:endCxn id="1246" idx="2"/>
          </p:cNvCxnSpPr>
          <p:nvPr/>
        </p:nvCxnSpPr>
        <p:spPr>
          <a:xfrm flipH="1" rot="10800000">
            <a:off x="1140200" y="4420325"/>
            <a:ext cx="6098100" cy="1320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7" name="Google Shape;1247;g2054e185355_0_604"/>
          <p:cNvCxnSpPr>
            <a:stCxn id="1239" idx="3"/>
            <a:endCxn id="1248" idx="2"/>
          </p:cNvCxnSpPr>
          <p:nvPr/>
        </p:nvCxnSpPr>
        <p:spPr>
          <a:xfrm flipH="1" rot="10800000">
            <a:off x="1140200" y="4420325"/>
            <a:ext cx="9018000" cy="1320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249" name="Google Shape;1249;g2054e185355_0_604"/>
          <p:cNvGrpSpPr/>
          <p:nvPr/>
        </p:nvGrpSpPr>
        <p:grpSpPr>
          <a:xfrm>
            <a:off x="1093901" y="1353550"/>
            <a:ext cx="1879611" cy="3066774"/>
            <a:chOff x="1087401" y="2738688"/>
            <a:chExt cx="1879611" cy="3066774"/>
          </a:xfrm>
        </p:grpSpPr>
        <p:grpSp>
          <p:nvGrpSpPr>
            <p:cNvPr id="1250" name="Google Shape;1250;g2054e185355_0_604"/>
            <p:cNvGrpSpPr/>
            <p:nvPr/>
          </p:nvGrpSpPr>
          <p:grpSpPr>
            <a:xfrm>
              <a:off x="1087401" y="2738688"/>
              <a:ext cx="1879611" cy="3066774"/>
              <a:chOff x="1726875" y="2779335"/>
              <a:chExt cx="2520600" cy="3623315"/>
            </a:xfrm>
          </p:grpSpPr>
          <p:sp>
            <p:nvSpPr>
              <p:cNvPr id="1242" name="Google Shape;1242;g2054e185355_0_604"/>
              <p:cNvSpPr/>
              <p:nvPr/>
            </p:nvSpPr>
            <p:spPr>
              <a:xfrm>
                <a:off x="1726875" y="3158450"/>
                <a:ext cx="2520600" cy="32442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g2054e185355_0_604"/>
              <p:cNvSpPr txBox="1"/>
              <p:nvPr/>
            </p:nvSpPr>
            <p:spPr>
              <a:xfrm>
                <a:off x="2498029" y="2779335"/>
                <a:ext cx="9783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0</a:t>
                </a:r>
                <a:endParaRPr/>
              </a:p>
            </p:txBody>
          </p:sp>
          <p:sp>
            <p:nvSpPr>
              <p:cNvPr id="1252" name="Google Shape;1252;g2054e185355_0_604"/>
              <p:cNvSpPr/>
              <p:nvPr/>
            </p:nvSpPr>
            <p:spPr>
              <a:xfrm>
                <a:off x="2409975" y="3722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a0, a4</a:t>
                </a:r>
                <a:endParaRPr/>
              </a:p>
            </p:txBody>
          </p:sp>
          <p:sp>
            <p:nvSpPr>
              <p:cNvPr id="1253" name="Google Shape;1253;g2054e185355_0_604"/>
              <p:cNvSpPr/>
              <p:nvPr/>
            </p:nvSpPr>
            <p:spPr>
              <a:xfrm>
                <a:off x="2409975" y="3938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g2054e185355_0_604"/>
              <p:cNvSpPr/>
              <p:nvPr/>
            </p:nvSpPr>
            <p:spPr>
              <a:xfrm>
                <a:off x="2409975" y="4154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g2054e185355_0_604"/>
              <p:cNvSpPr/>
              <p:nvPr/>
            </p:nvSpPr>
            <p:spPr>
              <a:xfrm>
                <a:off x="2409975" y="4370588"/>
                <a:ext cx="1154400" cy="552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…</a:t>
                </a:r>
                <a:endParaRPr/>
              </a:p>
            </p:txBody>
          </p:sp>
          <p:sp>
            <p:nvSpPr>
              <p:cNvPr id="1256" name="Google Shape;1256;g2054e185355_0_604"/>
              <p:cNvSpPr txBox="1"/>
              <p:nvPr/>
            </p:nvSpPr>
            <p:spPr>
              <a:xfrm>
                <a:off x="2585925" y="3358972"/>
                <a:ext cx="8025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VRF</a:t>
                </a:r>
                <a:endParaRPr/>
              </a:p>
            </p:txBody>
          </p:sp>
          <p:sp>
            <p:nvSpPr>
              <p:cNvPr id="1257" name="Google Shape;1257;g2054e185355_0_604"/>
              <p:cNvSpPr/>
              <p:nvPr/>
            </p:nvSpPr>
            <p:spPr>
              <a:xfrm>
                <a:off x="2144483" y="5558769"/>
                <a:ext cx="1685400" cy="552000"/>
              </a:xfrm>
              <a:prstGeom prst="rect">
                <a:avLst/>
              </a:prstGeom>
              <a:solidFill>
                <a:srgbClr val="A2C4C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8" name="Google Shape;1258;g2054e185355_0_604"/>
            <p:cNvSpPr txBox="1"/>
            <p:nvPr/>
          </p:nvSpPr>
          <p:spPr>
            <a:xfrm>
              <a:off x="1727970" y="4761392"/>
              <a:ext cx="59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FPU</a:t>
              </a:r>
              <a:endParaRPr/>
            </a:p>
          </p:txBody>
        </p:sp>
      </p:grpSp>
      <p:grpSp>
        <p:nvGrpSpPr>
          <p:cNvPr id="1259" name="Google Shape;1259;g2054e185355_0_604"/>
          <p:cNvGrpSpPr/>
          <p:nvPr/>
        </p:nvGrpSpPr>
        <p:grpSpPr>
          <a:xfrm>
            <a:off x="3570026" y="1353550"/>
            <a:ext cx="1879611" cy="3066774"/>
            <a:chOff x="1087401" y="2738688"/>
            <a:chExt cx="1879611" cy="3066774"/>
          </a:xfrm>
        </p:grpSpPr>
        <p:grpSp>
          <p:nvGrpSpPr>
            <p:cNvPr id="1260" name="Google Shape;1260;g2054e185355_0_604"/>
            <p:cNvGrpSpPr/>
            <p:nvPr/>
          </p:nvGrpSpPr>
          <p:grpSpPr>
            <a:xfrm>
              <a:off x="1087401" y="2738688"/>
              <a:ext cx="1879611" cy="3066774"/>
              <a:chOff x="1726875" y="2779335"/>
              <a:chExt cx="2520600" cy="3623315"/>
            </a:xfrm>
          </p:grpSpPr>
          <p:sp>
            <p:nvSpPr>
              <p:cNvPr id="1244" name="Google Shape;1244;g2054e185355_0_604"/>
              <p:cNvSpPr/>
              <p:nvPr/>
            </p:nvSpPr>
            <p:spPr>
              <a:xfrm>
                <a:off x="1726875" y="3158450"/>
                <a:ext cx="2520600" cy="32442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g2054e185355_0_604"/>
              <p:cNvSpPr txBox="1"/>
              <p:nvPr/>
            </p:nvSpPr>
            <p:spPr>
              <a:xfrm>
                <a:off x="2498029" y="2779335"/>
                <a:ext cx="9783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1</a:t>
                </a:r>
                <a:endParaRPr/>
              </a:p>
            </p:txBody>
          </p:sp>
          <p:sp>
            <p:nvSpPr>
              <p:cNvPr id="1262" name="Google Shape;1262;g2054e185355_0_604"/>
              <p:cNvSpPr/>
              <p:nvPr/>
            </p:nvSpPr>
            <p:spPr>
              <a:xfrm>
                <a:off x="2409975" y="3722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a1, a5</a:t>
                </a:r>
                <a:endParaRPr/>
              </a:p>
            </p:txBody>
          </p:sp>
          <p:sp>
            <p:nvSpPr>
              <p:cNvPr id="1263" name="Google Shape;1263;g2054e185355_0_604"/>
              <p:cNvSpPr/>
              <p:nvPr/>
            </p:nvSpPr>
            <p:spPr>
              <a:xfrm>
                <a:off x="2409975" y="3938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g2054e185355_0_604"/>
              <p:cNvSpPr/>
              <p:nvPr/>
            </p:nvSpPr>
            <p:spPr>
              <a:xfrm>
                <a:off x="2409975" y="4154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g2054e185355_0_604"/>
              <p:cNvSpPr/>
              <p:nvPr/>
            </p:nvSpPr>
            <p:spPr>
              <a:xfrm>
                <a:off x="2409975" y="4370588"/>
                <a:ext cx="1154400" cy="552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…</a:t>
                </a:r>
                <a:endParaRPr/>
              </a:p>
            </p:txBody>
          </p:sp>
          <p:sp>
            <p:nvSpPr>
              <p:cNvPr id="1266" name="Google Shape;1266;g2054e185355_0_604"/>
              <p:cNvSpPr txBox="1"/>
              <p:nvPr/>
            </p:nvSpPr>
            <p:spPr>
              <a:xfrm>
                <a:off x="2585925" y="3358972"/>
                <a:ext cx="8025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VRF</a:t>
                </a:r>
                <a:endParaRPr/>
              </a:p>
            </p:txBody>
          </p:sp>
          <p:sp>
            <p:nvSpPr>
              <p:cNvPr id="1267" name="Google Shape;1267;g2054e185355_0_604"/>
              <p:cNvSpPr/>
              <p:nvPr/>
            </p:nvSpPr>
            <p:spPr>
              <a:xfrm>
                <a:off x="2144483" y="5558769"/>
                <a:ext cx="1685400" cy="552000"/>
              </a:xfrm>
              <a:prstGeom prst="rect">
                <a:avLst/>
              </a:prstGeom>
              <a:solidFill>
                <a:srgbClr val="A2C4C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8" name="Google Shape;1268;g2054e185355_0_604"/>
            <p:cNvSpPr txBox="1"/>
            <p:nvPr/>
          </p:nvSpPr>
          <p:spPr>
            <a:xfrm>
              <a:off x="1727970" y="4761392"/>
              <a:ext cx="59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FPU</a:t>
              </a:r>
              <a:endParaRPr/>
            </a:p>
          </p:txBody>
        </p:sp>
      </p:grpSp>
      <p:grpSp>
        <p:nvGrpSpPr>
          <p:cNvPr id="1269" name="Google Shape;1269;g2054e185355_0_604"/>
          <p:cNvGrpSpPr/>
          <p:nvPr/>
        </p:nvGrpSpPr>
        <p:grpSpPr>
          <a:xfrm>
            <a:off x="6298526" y="1353550"/>
            <a:ext cx="1879611" cy="3066774"/>
            <a:chOff x="1087401" y="2738688"/>
            <a:chExt cx="1879611" cy="3066774"/>
          </a:xfrm>
        </p:grpSpPr>
        <p:grpSp>
          <p:nvGrpSpPr>
            <p:cNvPr id="1270" name="Google Shape;1270;g2054e185355_0_604"/>
            <p:cNvGrpSpPr/>
            <p:nvPr/>
          </p:nvGrpSpPr>
          <p:grpSpPr>
            <a:xfrm>
              <a:off x="1087401" y="2738688"/>
              <a:ext cx="1879611" cy="3066774"/>
              <a:chOff x="1726875" y="2779335"/>
              <a:chExt cx="2520600" cy="3623315"/>
            </a:xfrm>
          </p:grpSpPr>
          <p:sp>
            <p:nvSpPr>
              <p:cNvPr id="1246" name="Google Shape;1246;g2054e185355_0_604"/>
              <p:cNvSpPr/>
              <p:nvPr/>
            </p:nvSpPr>
            <p:spPr>
              <a:xfrm>
                <a:off x="1726875" y="3158450"/>
                <a:ext cx="2520600" cy="32442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g2054e185355_0_604"/>
              <p:cNvSpPr txBox="1"/>
              <p:nvPr/>
            </p:nvSpPr>
            <p:spPr>
              <a:xfrm>
                <a:off x="2498029" y="2779335"/>
                <a:ext cx="9783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2</a:t>
                </a:r>
                <a:endParaRPr/>
              </a:p>
            </p:txBody>
          </p:sp>
          <p:sp>
            <p:nvSpPr>
              <p:cNvPr id="1272" name="Google Shape;1272;g2054e185355_0_604"/>
              <p:cNvSpPr/>
              <p:nvPr/>
            </p:nvSpPr>
            <p:spPr>
              <a:xfrm>
                <a:off x="2409975" y="3722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a2, a6</a:t>
                </a:r>
                <a:endParaRPr/>
              </a:p>
            </p:txBody>
          </p:sp>
          <p:sp>
            <p:nvSpPr>
              <p:cNvPr id="1273" name="Google Shape;1273;g2054e185355_0_604"/>
              <p:cNvSpPr/>
              <p:nvPr/>
            </p:nvSpPr>
            <p:spPr>
              <a:xfrm>
                <a:off x="2409975" y="3938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g2054e185355_0_604"/>
              <p:cNvSpPr/>
              <p:nvPr/>
            </p:nvSpPr>
            <p:spPr>
              <a:xfrm>
                <a:off x="2409975" y="4154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g2054e185355_0_604"/>
              <p:cNvSpPr/>
              <p:nvPr/>
            </p:nvSpPr>
            <p:spPr>
              <a:xfrm>
                <a:off x="2409975" y="4370588"/>
                <a:ext cx="1154400" cy="552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…</a:t>
                </a:r>
                <a:endParaRPr/>
              </a:p>
            </p:txBody>
          </p:sp>
          <p:sp>
            <p:nvSpPr>
              <p:cNvPr id="1276" name="Google Shape;1276;g2054e185355_0_604"/>
              <p:cNvSpPr txBox="1"/>
              <p:nvPr/>
            </p:nvSpPr>
            <p:spPr>
              <a:xfrm>
                <a:off x="2585925" y="3358972"/>
                <a:ext cx="8025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VRF</a:t>
                </a:r>
                <a:endParaRPr/>
              </a:p>
            </p:txBody>
          </p:sp>
          <p:sp>
            <p:nvSpPr>
              <p:cNvPr id="1277" name="Google Shape;1277;g2054e185355_0_604"/>
              <p:cNvSpPr/>
              <p:nvPr/>
            </p:nvSpPr>
            <p:spPr>
              <a:xfrm>
                <a:off x="2144483" y="5558769"/>
                <a:ext cx="1685400" cy="552000"/>
              </a:xfrm>
              <a:prstGeom prst="rect">
                <a:avLst/>
              </a:prstGeom>
              <a:solidFill>
                <a:srgbClr val="A2C4C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78" name="Google Shape;1278;g2054e185355_0_604"/>
            <p:cNvSpPr txBox="1"/>
            <p:nvPr/>
          </p:nvSpPr>
          <p:spPr>
            <a:xfrm>
              <a:off x="1727970" y="4761392"/>
              <a:ext cx="59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FPU</a:t>
              </a:r>
              <a:endParaRPr/>
            </a:p>
          </p:txBody>
        </p:sp>
      </p:grpSp>
      <p:grpSp>
        <p:nvGrpSpPr>
          <p:cNvPr id="1279" name="Google Shape;1279;g2054e185355_0_604"/>
          <p:cNvGrpSpPr/>
          <p:nvPr/>
        </p:nvGrpSpPr>
        <p:grpSpPr>
          <a:xfrm>
            <a:off x="9218476" y="1353550"/>
            <a:ext cx="1879611" cy="3066774"/>
            <a:chOff x="1087401" y="2738688"/>
            <a:chExt cx="1879611" cy="3066774"/>
          </a:xfrm>
        </p:grpSpPr>
        <p:grpSp>
          <p:nvGrpSpPr>
            <p:cNvPr id="1280" name="Google Shape;1280;g2054e185355_0_604"/>
            <p:cNvGrpSpPr/>
            <p:nvPr/>
          </p:nvGrpSpPr>
          <p:grpSpPr>
            <a:xfrm>
              <a:off x="1087401" y="2738688"/>
              <a:ext cx="1879611" cy="3066774"/>
              <a:chOff x="1726875" y="2779335"/>
              <a:chExt cx="2520600" cy="3623315"/>
            </a:xfrm>
          </p:grpSpPr>
          <p:sp>
            <p:nvSpPr>
              <p:cNvPr id="1248" name="Google Shape;1248;g2054e185355_0_604"/>
              <p:cNvSpPr/>
              <p:nvPr/>
            </p:nvSpPr>
            <p:spPr>
              <a:xfrm>
                <a:off x="1726875" y="3158450"/>
                <a:ext cx="2520600" cy="32442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g2054e185355_0_604"/>
              <p:cNvSpPr txBox="1"/>
              <p:nvPr/>
            </p:nvSpPr>
            <p:spPr>
              <a:xfrm>
                <a:off x="2498029" y="2779335"/>
                <a:ext cx="9783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3</a:t>
                </a:r>
                <a:endParaRPr/>
              </a:p>
            </p:txBody>
          </p:sp>
          <p:sp>
            <p:nvSpPr>
              <p:cNvPr id="1282" name="Google Shape;1282;g2054e185355_0_604"/>
              <p:cNvSpPr/>
              <p:nvPr/>
            </p:nvSpPr>
            <p:spPr>
              <a:xfrm>
                <a:off x="2409975" y="3722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a3, a7</a:t>
                </a:r>
                <a:endParaRPr/>
              </a:p>
            </p:txBody>
          </p:sp>
          <p:sp>
            <p:nvSpPr>
              <p:cNvPr id="1283" name="Google Shape;1283;g2054e185355_0_604"/>
              <p:cNvSpPr/>
              <p:nvPr/>
            </p:nvSpPr>
            <p:spPr>
              <a:xfrm>
                <a:off x="2409975" y="3938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g2054e185355_0_604"/>
              <p:cNvSpPr/>
              <p:nvPr/>
            </p:nvSpPr>
            <p:spPr>
              <a:xfrm>
                <a:off x="2409975" y="4154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g2054e185355_0_604"/>
              <p:cNvSpPr/>
              <p:nvPr/>
            </p:nvSpPr>
            <p:spPr>
              <a:xfrm>
                <a:off x="2409975" y="4370588"/>
                <a:ext cx="1154400" cy="552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…</a:t>
                </a:r>
                <a:endParaRPr/>
              </a:p>
            </p:txBody>
          </p:sp>
          <p:sp>
            <p:nvSpPr>
              <p:cNvPr id="1286" name="Google Shape;1286;g2054e185355_0_604"/>
              <p:cNvSpPr txBox="1"/>
              <p:nvPr/>
            </p:nvSpPr>
            <p:spPr>
              <a:xfrm>
                <a:off x="2585925" y="3358972"/>
                <a:ext cx="8025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VRF</a:t>
                </a:r>
                <a:endParaRPr/>
              </a:p>
            </p:txBody>
          </p:sp>
          <p:sp>
            <p:nvSpPr>
              <p:cNvPr id="1287" name="Google Shape;1287;g2054e185355_0_604"/>
              <p:cNvSpPr/>
              <p:nvPr/>
            </p:nvSpPr>
            <p:spPr>
              <a:xfrm>
                <a:off x="2144483" y="5558769"/>
                <a:ext cx="1685400" cy="552000"/>
              </a:xfrm>
              <a:prstGeom prst="rect">
                <a:avLst/>
              </a:prstGeom>
              <a:solidFill>
                <a:srgbClr val="A2C4C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88" name="Google Shape;1288;g2054e185355_0_604"/>
            <p:cNvSpPr txBox="1"/>
            <p:nvPr/>
          </p:nvSpPr>
          <p:spPr>
            <a:xfrm>
              <a:off x="1727970" y="4761392"/>
              <a:ext cx="59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FPU</a:t>
              </a:r>
              <a:endParaRPr/>
            </a:p>
          </p:txBody>
        </p:sp>
      </p:grpSp>
      <p:sp>
        <p:nvSpPr>
          <p:cNvPr id="1289" name="Google Shape;1289;g2054e185355_0_604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chemeClr val="accent1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504761c68_0_177"/>
          <p:cNvSpPr txBox="1"/>
          <p:nvPr>
            <p:ph type="title"/>
          </p:nvPr>
        </p:nvSpPr>
        <p:spPr>
          <a:xfrm>
            <a:off x="731862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Transformer is Everywhere</a:t>
            </a:r>
            <a:endParaRPr b="1"/>
          </a:p>
        </p:txBody>
      </p:sp>
      <p:sp>
        <p:nvSpPr>
          <p:cNvPr id="162" name="Google Shape;162;g20504761c68_0_177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g20504761c68_0_177"/>
          <p:cNvSpPr txBox="1"/>
          <p:nvPr/>
        </p:nvSpPr>
        <p:spPr>
          <a:xfrm>
            <a:off x="731850" y="760150"/>
            <a:ext cx="53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From Natural Language Processing</a:t>
            </a:r>
            <a:endParaRPr/>
          </a:p>
        </p:txBody>
      </p:sp>
      <p:sp>
        <p:nvSpPr>
          <p:cNvPr id="164" name="Google Shape;164;g20504761c68_0_177"/>
          <p:cNvSpPr txBox="1"/>
          <p:nvPr/>
        </p:nvSpPr>
        <p:spPr>
          <a:xfrm>
            <a:off x="731850" y="4178325"/>
            <a:ext cx="53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To Image Processing</a:t>
            </a:r>
            <a:endParaRPr/>
          </a:p>
        </p:txBody>
      </p:sp>
      <p:pic>
        <p:nvPicPr>
          <p:cNvPr id="165" name="Google Shape;165;g20504761c68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1138" y="1561813"/>
            <a:ext cx="3303725" cy="22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0504761c68_0_177"/>
          <p:cNvSpPr txBox="1"/>
          <p:nvPr/>
        </p:nvSpPr>
        <p:spPr>
          <a:xfrm>
            <a:off x="2114850" y="6422850"/>
            <a:ext cx="897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1. PaperWithCode, 2. by Jim Clyde Monge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3. Vision Transformer</a:t>
            </a:r>
            <a:endParaRPr sz="800"/>
          </a:p>
        </p:txBody>
      </p:sp>
      <p:grpSp>
        <p:nvGrpSpPr>
          <p:cNvPr id="167" name="Google Shape;167;g20504761c68_0_177"/>
          <p:cNvGrpSpPr/>
          <p:nvPr/>
        </p:nvGrpSpPr>
        <p:grpSpPr>
          <a:xfrm>
            <a:off x="1358275" y="1125525"/>
            <a:ext cx="3959979" cy="2912559"/>
            <a:chOff x="1358275" y="1125525"/>
            <a:chExt cx="3959979" cy="2912559"/>
          </a:xfrm>
        </p:grpSpPr>
        <p:grpSp>
          <p:nvGrpSpPr>
            <p:cNvPr id="168" name="Google Shape;168;g20504761c68_0_177"/>
            <p:cNvGrpSpPr/>
            <p:nvPr/>
          </p:nvGrpSpPr>
          <p:grpSpPr>
            <a:xfrm>
              <a:off x="1417138" y="1285188"/>
              <a:ext cx="3901116" cy="2752895"/>
              <a:chOff x="639775" y="1225726"/>
              <a:chExt cx="3901116" cy="2752895"/>
            </a:xfrm>
          </p:grpSpPr>
          <p:pic>
            <p:nvPicPr>
              <p:cNvPr id="169" name="Google Shape;169;g20504761c68_0_17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39775" y="1225726"/>
                <a:ext cx="2902328" cy="27131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" name="Google Shape;170;g20504761c68_0_1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542100" y="1339347"/>
                <a:ext cx="998791" cy="26392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1" name="Google Shape;171;g20504761c68_0_177"/>
            <p:cNvSpPr/>
            <p:nvPr/>
          </p:nvSpPr>
          <p:spPr>
            <a:xfrm>
              <a:off x="4633766" y="1777622"/>
              <a:ext cx="608400" cy="459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g20504761c68_0_177"/>
            <p:cNvSpPr/>
            <p:nvPr/>
          </p:nvSpPr>
          <p:spPr>
            <a:xfrm>
              <a:off x="4633766" y="2745797"/>
              <a:ext cx="608400" cy="11631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g20504761c68_0_177"/>
            <p:cNvSpPr txBox="1"/>
            <p:nvPr/>
          </p:nvSpPr>
          <p:spPr>
            <a:xfrm>
              <a:off x="1358275" y="1125525"/>
              <a:ext cx="2393400" cy="7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rgbClr val="E69138"/>
                  </a:solidFill>
                  <a:highlight>
                    <a:srgbClr val="FFFFFF"/>
                  </a:highlight>
                </a:rPr>
                <a:t>SST-2 Binary classification</a:t>
              </a:r>
              <a:endParaRPr>
                <a:solidFill>
                  <a:srgbClr val="E69138"/>
                </a:solidFill>
                <a:highlight>
                  <a:srgbClr val="FFFFFF"/>
                </a:highlight>
              </a:endParaRPr>
            </a:p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69138"/>
                </a:solidFill>
              </a:endParaRPr>
            </a:p>
          </p:txBody>
        </p:sp>
      </p:grpSp>
      <p:grpSp>
        <p:nvGrpSpPr>
          <p:cNvPr id="174" name="Google Shape;174;g20504761c68_0_177"/>
          <p:cNvGrpSpPr/>
          <p:nvPr/>
        </p:nvGrpSpPr>
        <p:grpSpPr>
          <a:xfrm>
            <a:off x="3037300" y="4118950"/>
            <a:ext cx="5132484" cy="2303905"/>
            <a:chOff x="3037300" y="4118950"/>
            <a:chExt cx="5132484" cy="2303905"/>
          </a:xfrm>
        </p:grpSpPr>
        <p:grpSp>
          <p:nvGrpSpPr>
            <p:cNvPr id="175" name="Google Shape;175;g20504761c68_0_177"/>
            <p:cNvGrpSpPr/>
            <p:nvPr/>
          </p:nvGrpSpPr>
          <p:grpSpPr>
            <a:xfrm>
              <a:off x="4022204" y="4118950"/>
              <a:ext cx="4147580" cy="2303905"/>
              <a:chOff x="974725" y="1540449"/>
              <a:chExt cx="3672700" cy="2114838"/>
            </a:xfrm>
          </p:grpSpPr>
          <p:pic>
            <p:nvPicPr>
              <p:cNvPr id="176" name="Google Shape;176;g20504761c68_0_177"/>
              <p:cNvPicPr preferRelativeResize="0"/>
              <p:nvPr/>
            </p:nvPicPr>
            <p:blipFill rotWithShape="1">
              <a:blip r:embed="rId6">
                <a:alphaModFix/>
              </a:blip>
              <a:srcRect b="65182" l="4271" r="50088" t="7705"/>
              <a:stretch/>
            </p:blipFill>
            <p:spPr>
              <a:xfrm>
                <a:off x="974725" y="1540450"/>
                <a:ext cx="1053075" cy="1087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" name="Google Shape;177;g20504761c68_0_177"/>
              <p:cNvPicPr preferRelativeResize="0"/>
              <p:nvPr/>
            </p:nvPicPr>
            <p:blipFill rotWithShape="1">
              <a:blip r:embed="rId6">
                <a:alphaModFix/>
              </a:blip>
              <a:srcRect b="3261" l="3327" r="51031" t="70711"/>
              <a:stretch/>
            </p:blipFill>
            <p:spPr>
              <a:xfrm>
                <a:off x="3594350" y="1540449"/>
                <a:ext cx="1053075" cy="1044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8" name="Google Shape;178;g20504761c68_0_177"/>
              <p:cNvPicPr preferRelativeResize="0"/>
              <p:nvPr/>
            </p:nvPicPr>
            <p:blipFill rotWithShape="1">
              <a:blip r:embed="rId6">
                <a:alphaModFix/>
              </a:blip>
              <a:srcRect b="2719" l="54052" r="2949" t="71251"/>
              <a:stretch/>
            </p:blipFill>
            <p:spPr>
              <a:xfrm>
                <a:off x="3624812" y="2606574"/>
                <a:ext cx="992150" cy="1044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" name="Google Shape;179;g20504761c68_0_177"/>
              <p:cNvPicPr preferRelativeResize="0"/>
              <p:nvPr/>
            </p:nvPicPr>
            <p:blipFill rotWithShape="1">
              <a:blip r:embed="rId6">
                <a:alphaModFix/>
              </a:blip>
              <a:srcRect b="34821" l="53300" r="3698" t="40019"/>
              <a:stretch/>
            </p:blipFill>
            <p:spPr>
              <a:xfrm>
                <a:off x="2315000" y="2645760"/>
                <a:ext cx="992150" cy="1009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0" name="Google Shape;180;g20504761c68_0_177"/>
              <p:cNvPicPr preferRelativeResize="0"/>
              <p:nvPr/>
            </p:nvPicPr>
            <p:blipFill rotWithShape="1">
              <a:blip r:embed="rId6">
                <a:alphaModFix/>
              </a:blip>
              <a:srcRect b="35037" l="4828" r="52171" t="39802"/>
              <a:stretch/>
            </p:blipFill>
            <p:spPr>
              <a:xfrm>
                <a:off x="2315000" y="1579613"/>
                <a:ext cx="992150" cy="1009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1" name="Google Shape;181;g20504761c68_0_177"/>
              <p:cNvPicPr preferRelativeResize="0"/>
              <p:nvPr/>
            </p:nvPicPr>
            <p:blipFill rotWithShape="1">
              <a:blip r:embed="rId6">
                <a:alphaModFix/>
              </a:blip>
              <a:srcRect b="66054" l="52430" r="1930" t="8785"/>
              <a:stretch/>
            </p:blipFill>
            <p:spPr>
              <a:xfrm>
                <a:off x="974725" y="2645738"/>
                <a:ext cx="1053075" cy="1009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2" name="Google Shape;182;g20504761c68_0_177"/>
            <p:cNvSpPr txBox="1"/>
            <p:nvPr/>
          </p:nvSpPr>
          <p:spPr>
            <a:xfrm>
              <a:off x="3133750" y="4647425"/>
              <a:ext cx="792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Input</a:t>
              </a:r>
              <a:endParaRPr/>
            </a:p>
          </p:txBody>
        </p:sp>
        <p:sp>
          <p:nvSpPr>
            <p:cNvPr id="183" name="Google Shape;183;g20504761c68_0_177"/>
            <p:cNvSpPr txBox="1"/>
            <p:nvPr/>
          </p:nvSpPr>
          <p:spPr>
            <a:xfrm>
              <a:off x="3037300" y="5800675"/>
              <a:ext cx="984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Attention</a:t>
              </a:r>
              <a:endParaRPr/>
            </a:p>
          </p:txBody>
        </p:sp>
      </p:grpSp>
      <p:sp>
        <p:nvSpPr>
          <p:cNvPr id="184" name="Google Shape;184;g20504761c68_0_177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accent1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5" name="Google Shape;1295;g2054e185355_0_626"/>
          <p:cNvGrpSpPr/>
          <p:nvPr/>
        </p:nvGrpSpPr>
        <p:grpSpPr>
          <a:xfrm>
            <a:off x="1093901" y="1221088"/>
            <a:ext cx="1879611" cy="3066774"/>
            <a:chOff x="1093901" y="1221088"/>
            <a:chExt cx="1879611" cy="3066774"/>
          </a:xfrm>
        </p:grpSpPr>
        <p:grpSp>
          <p:nvGrpSpPr>
            <p:cNvPr id="1296" name="Google Shape;1296;g2054e185355_0_626"/>
            <p:cNvGrpSpPr/>
            <p:nvPr/>
          </p:nvGrpSpPr>
          <p:grpSpPr>
            <a:xfrm>
              <a:off x="1093901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297" name="Google Shape;1297;g2054e185355_0_626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298" name="Google Shape;1298;g2054e185355_0_626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9" name="Google Shape;1299;g2054e185355_0_626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0</a:t>
                  </a:r>
                  <a:endParaRPr/>
                </a:p>
              </p:txBody>
            </p:sp>
            <p:sp>
              <p:nvSpPr>
                <p:cNvPr id="1300" name="Google Shape;1300;g2054e185355_0_626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a0, a4</a:t>
                  </a:r>
                  <a:endParaRPr/>
                </a:p>
              </p:txBody>
            </p:sp>
            <p:sp>
              <p:nvSpPr>
                <p:cNvPr id="1301" name="Google Shape;1301;g2054e185355_0_626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2" name="Google Shape;1302;g2054e185355_0_626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3" name="Google Shape;1303;g2054e185355_0_626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304" name="Google Shape;1304;g2054e185355_0_626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305" name="Google Shape;1305;g2054e185355_0_626"/>
                <p:cNvSpPr/>
                <p:nvPr/>
              </p:nvSpPr>
              <p:spPr>
                <a:xfrm>
                  <a:off x="2144483" y="5558769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06" name="Google Shape;1306;g2054e185355_0_626"/>
              <p:cNvSpPr txBox="1"/>
              <p:nvPr/>
            </p:nvSpPr>
            <p:spPr>
              <a:xfrm>
                <a:off x="1727970" y="47613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307" name="Google Shape;1307;g2054e185355_0_626"/>
            <p:cNvSpPr/>
            <p:nvPr/>
          </p:nvSpPr>
          <p:spPr>
            <a:xfrm>
              <a:off x="1733850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308" name="Google Shape;1308;g2054e185355_0_626"/>
          <p:cNvGrpSpPr/>
          <p:nvPr/>
        </p:nvGrpSpPr>
        <p:grpSpPr>
          <a:xfrm>
            <a:off x="3570026" y="1221088"/>
            <a:ext cx="1879611" cy="3066774"/>
            <a:chOff x="3570026" y="1221088"/>
            <a:chExt cx="1879611" cy="3066774"/>
          </a:xfrm>
        </p:grpSpPr>
        <p:grpSp>
          <p:nvGrpSpPr>
            <p:cNvPr id="1309" name="Google Shape;1309;g2054e185355_0_626"/>
            <p:cNvGrpSpPr/>
            <p:nvPr/>
          </p:nvGrpSpPr>
          <p:grpSpPr>
            <a:xfrm>
              <a:off x="3570026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310" name="Google Shape;1310;g2054e185355_0_626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311" name="Google Shape;1311;g2054e185355_0_626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2" name="Google Shape;1312;g2054e185355_0_626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1</a:t>
                  </a:r>
                  <a:endParaRPr/>
                </a:p>
              </p:txBody>
            </p:sp>
            <p:sp>
              <p:nvSpPr>
                <p:cNvPr id="1313" name="Google Shape;1313;g2054e185355_0_626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a1, a5</a:t>
                  </a:r>
                  <a:endParaRPr/>
                </a:p>
              </p:txBody>
            </p:sp>
            <p:sp>
              <p:nvSpPr>
                <p:cNvPr id="1314" name="Google Shape;1314;g2054e185355_0_626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5" name="Google Shape;1315;g2054e185355_0_626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6" name="Google Shape;1316;g2054e185355_0_626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317" name="Google Shape;1317;g2054e185355_0_626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318" name="Google Shape;1318;g2054e185355_0_626"/>
                <p:cNvSpPr/>
                <p:nvPr/>
              </p:nvSpPr>
              <p:spPr>
                <a:xfrm>
                  <a:off x="2144483" y="5558769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19" name="Google Shape;1319;g2054e185355_0_626"/>
              <p:cNvSpPr txBox="1"/>
              <p:nvPr/>
            </p:nvSpPr>
            <p:spPr>
              <a:xfrm>
                <a:off x="1727970" y="47613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320" name="Google Shape;1320;g2054e185355_0_626"/>
            <p:cNvSpPr/>
            <p:nvPr/>
          </p:nvSpPr>
          <p:spPr>
            <a:xfrm>
              <a:off x="4209988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321" name="Google Shape;1321;g2054e185355_0_626"/>
          <p:cNvGrpSpPr/>
          <p:nvPr/>
        </p:nvGrpSpPr>
        <p:grpSpPr>
          <a:xfrm>
            <a:off x="6298526" y="1221088"/>
            <a:ext cx="1879611" cy="3066774"/>
            <a:chOff x="6298526" y="1221088"/>
            <a:chExt cx="1879611" cy="3066774"/>
          </a:xfrm>
        </p:grpSpPr>
        <p:grpSp>
          <p:nvGrpSpPr>
            <p:cNvPr id="1322" name="Google Shape;1322;g2054e185355_0_626"/>
            <p:cNvGrpSpPr/>
            <p:nvPr/>
          </p:nvGrpSpPr>
          <p:grpSpPr>
            <a:xfrm>
              <a:off x="6298526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323" name="Google Shape;1323;g2054e185355_0_626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324" name="Google Shape;1324;g2054e185355_0_626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5" name="Google Shape;1325;g2054e185355_0_626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2</a:t>
                  </a:r>
                  <a:endParaRPr/>
                </a:p>
              </p:txBody>
            </p:sp>
            <p:sp>
              <p:nvSpPr>
                <p:cNvPr id="1326" name="Google Shape;1326;g2054e185355_0_626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a2, a6</a:t>
                  </a:r>
                  <a:endParaRPr/>
                </a:p>
              </p:txBody>
            </p:sp>
            <p:sp>
              <p:nvSpPr>
                <p:cNvPr id="1327" name="Google Shape;1327;g2054e185355_0_626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8" name="Google Shape;1328;g2054e185355_0_626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9" name="Google Shape;1329;g2054e185355_0_626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330" name="Google Shape;1330;g2054e185355_0_626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331" name="Google Shape;1331;g2054e185355_0_626"/>
                <p:cNvSpPr/>
                <p:nvPr/>
              </p:nvSpPr>
              <p:spPr>
                <a:xfrm>
                  <a:off x="2144483" y="5558769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32" name="Google Shape;1332;g2054e185355_0_626"/>
              <p:cNvSpPr txBox="1"/>
              <p:nvPr/>
            </p:nvSpPr>
            <p:spPr>
              <a:xfrm>
                <a:off x="1727970" y="47613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333" name="Google Shape;1333;g2054e185355_0_626"/>
            <p:cNvSpPr/>
            <p:nvPr/>
          </p:nvSpPr>
          <p:spPr>
            <a:xfrm>
              <a:off x="6938475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334" name="Google Shape;1334;g2054e185355_0_626"/>
          <p:cNvGrpSpPr/>
          <p:nvPr/>
        </p:nvGrpSpPr>
        <p:grpSpPr>
          <a:xfrm>
            <a:off x="9218476" y="1221088"/>
            <a:ext cx="1879611" cy="3066774"/>
            <a:chOff x="9218476" y="1221088"/>
            <a:chExt cx="1879611" cy="3066774"/>
          </a:xfrm>
        </p:grpSpPr>
        <p:grpSp>
          <p:nvGrpSpPr>
            <p:cNvPr id="1335" name="Google Shape;1335;g2054e185355_0_626"/>
            <p:cNvGrpSpPr/>
            <p:nvPr/>
          </p:nvGrpSpPr>
          <p:grpSpPr>
            <a:xfrm>
              <a:off x="9218476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336" name="Google Shape;1336;g2054e185355_0_626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337" name="Google Shape;1337;g2054e185355_0_626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8" name="Google Shape;1338;g2054e185355_0_626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3</a:t>
                  </a:r>
                  <a:endParaRPr/>
                </a:p>
              </p:txBody>
            </p:sp>
            <p:sp>
              <p:nvSpPr>
                <p:cNvPr id="1339" name="Google Shape;1339;g2054e185355_0_626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a3, a7</a:t>
                  </a:r>
                  <a:endParaRPr/>
                </a:p>
              </p:txBody>
            </p:sp>
            <p:sp>
              <p:nvSpPr>
                <p:cNvPr id="1340" name="Google Shape;1340;g2054e185355_0_626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1" name="Google Shape;1341;g2054e185355_0_626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2" name="Google Shape;1342;g2054e185355_0_626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343" name="Google Shape;1343;g2054e185355_0_626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344" name="Google Shape;1344;g2054e185355_0_626"/>
                <p:cNvSpPr/>
                <p:nvPr/>
              </p:nvSpPr>
              <p:spPr>
                <a:xfrm>
                  <a:off x="2144483" y="5558769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45" name="Google Shape;1345;g2054e185355_0_626"/>
              <p:cNvSpPr txBox="1"/>
              <p:nvPr/>
            </p:nvSpPr>
            <p:spPr>
              <a:xfrm>
                <a:off x="1727970" y="47613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346" name="Google Shape;1346;g2054e185355_0_626"/>
            <p:cNvSpPr/>
            <p:nvPr/>
          </p:nvSpPr>
          <p:spPr>
            <a:xfrm>
              <a:off x="9858438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1347" name="Google Shape;1347;g2054e185355_0_626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3. Send elements in b_vec to the first lane</a:t>
            </a:r>
            <a:endParaRPr b="1"/>
          </a:p>
        </p:txBody>
      </p:sp>
      <p:sp>
        <p:nvSpPr>
          <p:cNvPr id="1348" name="Google Shape;1348;g2054e185355_0_626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9" name="Google Shape;1349;g2054e185355_0_626"/>
          <p:cNvSpPr/>
          <p:nvPr/>
        </p:nvSpPr>
        <p:spPr>
          <a:xfrm>
            <a:off x="179300" y="5116325"/>
            <a:ext cx="960900" cy="1248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b_vec</a:t>
            </a:r>
            <a:endParaRPr/>
          </a:p>
        </p:txBody>
      </p:sp>
      <p:sp>
        <p:nvSpPr>
          <p:cNvPr id="1350" name="Google Shape;1350;g2054e185355_0_626"/>
          <p:cNvSpPr txBox="1"/>
          <p:nvPr/>
        </p:nvSpPr>
        <p:spPr>
          <a:xfrm>
            <a:off x="116600" y="4716125"/>
            <a:ext cx="10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bc_buffer</a:t>
            </a:r>
            <a:endParaRPr/>
          </a:p>
        </p:txBody>
      </p:sp>
      <p:sp>
        <p:nvSpPr>
          <p:cNvPr id="1351" name="Google Shape;1351;g2054e185355_0_626"/>
          <p:cNvSpPr/>
          <p:nvPr/>
        </p:nvSpPr>
        <p:spPr>
          <a:xfrm>
            <a:off x="999150" y="885100"/>
            <a:ext cx="599700" cy="150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352" name="Google Shape;1352;g2054e185355_0_626"/>
          <p:cNvSpPr txBox="1"/>
          <p:nvPr/>
        </p:nvSpPr>
        <p:spPr>
          <a:xfrm>
            <a:off x="1598850" y="760150"/>
            <a:ext cx="20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: bc_operand_queue</a:t>
            </a:r>
            <a:endParaRPr/>
          </a:p>
        </p:txBody>
      </p:sp>
      <p:cxnSp>
        <p:nvCxnSpPr>
          <p:cNvPr id="1353" name="Google Shape;1353;g2054e185355_0_626"/>
          <p:cNvCxnSpPr>
            <a:stCxn id="1349" idx="3"/>
            <a:endCxn id="1307" idx="2"/>
          </p:cNvCxnSpPr>
          <p:nvPr/>
        </p:nvCxnSpPr>
        <p:spPr>
          <a:xfrm flipH="1" rot="10800000">
            <a:off x="1140200" y="4195325"/>
            <a:ext cx="893400" cy="1545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4" name="Google Shape;1354;g2054e185355_0_626"/>
          <p:cNvCxnSpPr>
            <a:stCxn id="1307" idx="2"/>
            <a:endCxn id="1320" idx="2"/>
          </p:cNvCxnSpPr>
          <p:nvPr/>
        </p:nvCxnSpPr>
        <p:spPr>
          <a:xfrm flipH="1" rot="-5400000">
            <a:off x="3271500" y="2957375"/>
            <a:ext cx="600" cy="24762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5" name="Google Shape;1355;g2054e185355_0_626"/>
          <p:cNvCxnSpPr>
            <a:stCxn id="1320" idx="2"/>
            <a:endCxn id="1333" idx="2"/>
          </p:cNvCxnSpPr>
          <p:nvPr/>
        </p:nvCxnSpPr>
        <p:spPr>
          <a:xfrm flipH="1" rot="-5400000">
            <a:off x="5873788" y="2831225"/>
            <a:ext cx="600" cy="27285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6" name="Google Shape;1356;g2054e185355_0_626"/>
          <p:cNvCxnSpPr>
            <a:stCxn id="1333" idx="2"/>
            <a:endCxn id="1346" idx="2"/>
          </p:cNvCxnSpPr>
          <p:nvPr/>
        </p:nvCxnSpPr>
        <p:spPr>
          <a:xfrm flipH="1" rot="-5400000">
            <a:off x="8697975" y="2735525"/>
            <a:ext cx="600" cy="29199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7" name="Google Shape;1357;g2054e185355_0_626"/>
          <p:cNvSpPr txBox="1"/>
          <p:nvPr/>
        </p:nvSpPr>
        <p:spPr>
          <a:xfrm>
            <a:off x="2249250" y="4485625"/>
            <a:ext cx="20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 clock cycle</a:t>
            </a:r>
            <a:endParaRPr/>
          </a:p>
        </p:txBody>
      </p:sp>
      <p:sp>
        <p:nvSpPr>
          <p:cNvPr id="1358" name="Google Shape;1358;g2054e185355_0_626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chemeClr val="accent1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4" name="Google Shape;1364;g2054e185355_0_671"/>
          <p:cNvGrpSpPr/>
          <p:nvPr/>
        </p:nvGrpSpPr>
        <p:grpSpPr>
          <a:xfrm>
            <a:off x="1093901" y="1221088"/>
            <a:ext cx="1879611" cy="3066774"/>
            <a:chOff x="1093901" y="1221088"/>
            <a:chExt cx="1879611" cy="3066774"/>
          </a:xfrm>
        </p:grpSpPr>
        <p:grpSp>
          <p:nvGrpSpPr>
            <p:cNvPr id="1365" name="Google Shape;1365;g2054e185355_0_671"/>
            <p:cNvGrpSpPr/>
            <p:nvPr/>
          </p:nvGrpSpPr>
          <p:grpSpPr>
            <a:xfrm>
              <a:off x="1093901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366" name="Google Shape;1366;g2054e185355_0_671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367" name="Google Shape;1367;g2054e185355_0_671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8" name="Google Shape;1368;g2054e185355_0_671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0</a:t>
                  </a:r>
                  <a:endParaRPr/>
                </a:p>
              </p:txBody>
            </p:sp>
            <p:sp>
              <p:nvSpPr>
                <p:cNvPr id="1369" name="Google Shape;1369;g2054e185355_0_671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a0, a4</a:t>
                  </a:r>
                  <a:endParaRPr/>
                </a:p>
              </p:txBody>
            </p:sp>
            <p:sp>
              <p:nvSpPr>
                <p:cNvPr id="1370" name="Google Shape;1370;g2054e185355_0_671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1" name="Google Shape;1371;g2054e185355_0_671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2" name="Google Shape;1372;g2054e185355_0_671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373" name="Google Shape;1373;g2054e185355_0_671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374" name="Google Shape;1374;g2054e185355_0_671"/>
                <p:cNvSpPr/>
                <p:nvPr/>
              </p:nvSpPr>
              <p:spPr>
                <a:xfrm>
                  <a:off x="2144483" y="5558769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75" name="Google Shape;1375;g2054e185355_0_671"/>
              <p:cNvSpPr txBox="1"/>
              <p:nvPr/>
            </p:nvSpPr>
            <p:spPr>
              <a:xfrm>
                <a:off x="1727970" y="47613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376" name="Google Shape;1376;g2054e185355_0_671"/>
            <p:cNvSpPr/>
            <p:nvPr/>
          </p:nvSpPr>
          <p:spPr>
            <a:xfrm>
              <a:off x="1733850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377" name="Google Shape;1377;g2054e185355_0_671"/>
          <p:cNvGrpSpPr/>
          <p:nvPr/>
        </p:nvGrpSpPr>
        <p:grpSpPr>
          <a:xfrm>
            <a:off x="3570026" y="1221088"/>
            <a:ext cx="1879611" cy="3066774"/>
            <a:chOff x="3570026" y="1221088"/>
            <a:chExt cx="1879611" cy="3066774"/>
          </a:xfrm>
        </p:grpSpPr>
        <p:grpSp>
          <p:nvGrpSpPr>
            <p:cNvPr id="1378" name="Google Shape;1378;g2054e185355_0_671"/>
            <p:cNvGrpSpPr/>
            <p:nvPr/>
          </p:nvGrpSpPr>
          <p:grpSpPr>
            <a:xfrm>
              <a:off x="3570026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379" name="Google Shape;1379;g2054e185355_0_671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380" name="Google Shape;1380;g2054e185355_0_671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1" name="Google Shape;1381;g2054e185355_0_671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1</a:t>
                  </a:r>
                  <a:endParaRPr/>
                </a:p>
              </p:txBody>
            </p:sp>
            <p:sp>
              <p:nvSpPr>
                <p:cNvPr id="1382" name="Google Shape;1382;g2054e185355_0_671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a1, a5</a:t>
                  </a:r>
                  <a:endParaRPr/>
                </a:p>
              </p:txBody>
            </p:sp>
            <p:sp>
              <p:nvSpPr>
                <p:cNvPr id="1383" name="Google Shape;1383;g2054e185355_0_671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4" name="Google Shape;1384;g2054e185355_0_671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5" name="Google Shape;1385;g2054e185355_0_671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386" name="Google Shape;1386;g2054e185355_0_671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387" name="Google Shape;1387;g2054e185355_0_671"/>
                <p:cNvSpPr/>
                <p:nvPr/>
              </p:nvSpPr>
              <p:spPr>
                <a:xfrm>
                  <a:off x="2144483" y="5558769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88" name="Google Shape;1388;g2054e185355_0_671"/>
              <p:cNvSpPr txBox="1"/>
              <p:nvPr/>
            </p:nvSpPr>
            <p:spPr>
              <a:xfrm>
                <a:off x="1727970" y="47613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389" name="Google Shape;1389;g2054e185355_0_671"/>
            <p:cNvSpPr/>
            <p:nvPr/>
          </p:nvSpPr>
          <p:spPr>
            <a:xfrm>
              <a:off x="4209988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390" name="Google Shape;1390;g2054e185355_0_671"/>
          <p:cNvGrpSpPr/>
          <p:nvPr/>
        </p:nvGrpSpPr>
        <p:grpSpPr>
          <a:xfrm>
            <a:off x="6298526" y="1221088"/>
            <a:ext cx="1879611" cy="3066774"/>
            <a:chOff x="6298526" y="1221088"/>
            <a:chExt cx="1879611" cy="3066774"/>
          </a:xfrm>
        </p:grpSpPr>
        <p:grpSp>
          <p:nvGrpSpPr>
            <p:cNvPr id="1391" name="Google Shape;1391;g2054e185355_0_671"/>
            <p:cNvGrpSpPr/>
            <p:nvPr/>
          </p:nvGrpSpPr>
          <p:grpSpPr>
            <a:xfrm>
              <a:off x="6298526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392" name="Google Shape;1392;g2054e185355_0_671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393" name="Google Shape;1393;g2054e185355_0_671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4" name="Google Shape;1394;g2054e185355_0_671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2</a:t>
                  </a:r>
                  <a:endParaRPr/>
                </a:p>
              </p:txBody>
            </p:sp>
            <p:sp>
              <p:nvSpPr>
                <p:cNvPr id="1395" name="Google Shape;1395;g2054e185355_0_671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a2, a6</a:t>
                  </a:r>
                  <a:endParaRPr/>
                </a:p>
              </p:txBody>
            </p:sp>
            <p:sp>
              <p:nvSpPr>
                <p:cNvPr id="1396" name="Google Shape;1396;g2054e185355_0_671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7" name="Google Shape;1397;g2054e185355_0_671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8" name="Google Shape;1398;g2054e185355_0_671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399" name="Google Shape;1399;g2054e185355_0_671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400" name="Google Shape;1400;g2054e185355_0_671"/>
                <p:cNvSpPr/>
                <p:nvPr/>
              </p:nvSpPr>
              <p:spPr>
                <a:xfrm>
                  <a:off x="2144483" y="5558769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01" name="Google Shape;1401;g2054e185355_0_671"/>
              <p:cNvSpPr txBox="1"/>
              <p:nvPr/>
            </p:nvSpPr>
            <p:spPr>
              <a:xfrm>
                <a:off x="1727970" y="47613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402" name="Google Shape;1402;g2054e185355_0_671"/>
            <p:cNvSpPr/>
            <p:nvPr/>
          </p:nvSpPr>
          <p:spPr>
            <a:xfrm>
              <a:off x="6938475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403" name="Google Shape;1403;g2054e185355_0_671"/>
          <p:cNvGrpSpPr/>
          <p:nvPr/>
        </p:nvGrpSpPr>
        <p:grpSpPr>
          <a:xfrm>
            <a:off x="9218476" y="1221088"/>
            <a:ext cx="1879611" cy="3066774"/>
            <a:chOff x="9218476" y="1221088"/>
            <a:chExt cx="1879611" cy="3066774"/>
          </a:xfrm>
        </p:grpSpPr>
        <p:grpSp>
          <p:nvGrpSpPr>
            <p:cNvPr id="1404" name="Google Shape;1404;g2054e185355_0_671"/>
            <p:cNvGrpSpPr/>
            <p:nvPr/>
          </p:nvGrpSpPr>
          <p:grpSpPr>
            <a:xfrm>
              <a:off x="9218476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405" name="Google Shape;1405;g2054e185355_0_671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406" name="Google Shape;1406;g2054e185355_0_671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7" name="Google Shape;1407;g2054e185355_0_671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3</a:t>
                  </a:r>
                  <a:endParaRPr/>
                </a:p>
              </p:txBody>
            </p:sp>
            <p:sp>
              <p:nvSpPr>
                <p:cNvPr id="1408" name="Google Shape;1408;g2054e185355_0_671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a3, a7</a:t>
                  </a:r>
                  <a:endParaRPr/>
                </a:p>
              </p:txBody>
            </p:sp>
            <p:sp>
              <p:nvSpPr>
                <p:cNvPr id="1409" name="Google Shape;1409;g2054e185355_0_671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0" name="Google Shape;1410;g2054e185355_0_671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1" name="Google Shape;1411;g2054e185355_0_671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412" name="Google Shape;1412;g2054e185355_0_671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413" name="Google Shape;1413;g2054e185355_0_671"/>
                <p:cNvSpPr/>
                <p:nvPr/>
              </p:nvSpPr>
              <p:spPr>
                <a:xfrm>
                  <a:off x="2144483" y="5558769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14" name="Google Shape;1414;g2054e185355_0_671"/>
              <p:cNvSpPr txBox="1"/>
              <p:nvPr/>
            </p:nvSpPr>
            <p:spPr>
              <a:xfrm>
                <a:off x="1727970" y="47613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415" name="Google Shape;1415;g2054e185355_0_671"/>
            <p:cNvSpPr/>
            <p:nvPr/>
          </p:nvSpPr>
          <p:spPr>
            <a:xfrm>
              <a:off x="9858438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1416" name="Google Shape;1416;g2054e185355_0_671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4. Multiply a with b_vec</a:t>
            </a:r>
            <a:endParaRPr b="1"/>
          </a:p>
        </p:txBody>
      </p:sp>
      <p:sp>
        <p:nvSpPr>
          <p:cNvPr id="1417" name="Google Shape;1417;g2054e185355_0_671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8" name="Google Shape;1418;g2054e185355_0_671"/>
          <p:cNvSpPr txBox="1"/>
          <p:nvPr/>
        </p:nvSpPr>
        <p:spPr>
          <a:xfrm>
            <a:off x="615400" y="880625"/>
            <a:ext cx="44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instruction: </a:t>
            </a:r>
            <a:r>
              <a:rPr b="1" lang="en-US"/>
              <a:t>vfbmacc </a:t>
            </a:r>
            <a:r>
              <a:rPr lang="en-US">
                <a:solidFill>
                  <a:schemeClr val="dk1"/>
                </a:solidFill>
              </a:rPr>
              <a:t>(include step 3)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g2054e185355_0_671"/>
          <p:cNvSpPr txBox="1"/>
          <p:nvPr/>
        </p:nvSpPr>
        <p:spPr>
          <a:xfrm>
            <a:off x="4536525" y="5210575"/>
            <a:ext cx="44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bl</a:t>
            </a:r>
            <a:r>
              <a:rPr lang="en-US"/>
              <a:t> elements in each lane → </a:t>
            </a:r>
            <a:r>
              <a:rPr i="1" lang="en-US"/>
              <a:t>vl = bl * nr_lanes</a:t>
            </a:r>
            <a:endParaRPr i="1"/>
          </a:p>
        </p:txBody>
      </p:sp>
      <p:sp>
        <p:nvSpPr>
          <p:cNvPr id="1420" name="Google Shape;1420;g2054e185355_0_671"/>
          <p:cNvSpPr/>
          <p:nvPr/>
        </p:nvSpPr>
        <p:spPr>
          <a:xfrm>
            <a:off x="179300" y="5116325"/>
            <a:ext cx="960900" cy="1248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b_vec</a:t>
            </a:r>
            <a:endParaRPr/>
          </a:p>
        </p:txBody>
      </p:sp>
      <p:sp>
        <p:nvSpPr>
          <p:cNvPr id="1421" name="Google Shape;1421;g2054e185355_0_671"/>
          <p:cNvSpPr txBox="1"/>
          <p:nvPr/>
        </p:nvSpPr>
        <p:spPr>
          <a:xfrm>
            <a:off x="116600" y="4716125"/>
            <a:ext cx="10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bc_buffer</a:t>
            </a:r>
            <a:endParaRPr/>
          </a:p>
        </p:txBody>
      </p:sp>
      <p:cxnSp>
        <p:nvCxnSpPr>
          <p:cNvPr id="1422" name="Google Shape;1422;g2054e185355_0_671"/>
          <p:cNvCxnSpPr>
            <a:stCxn id="1420" idx="3"/>
            <a:endCxn id="1376" idx="2"/>
          </p:cNvCxnSpPr>
          <p:nvPr/>
        </p:nvCxnSpPr>
        <p:spPr>
          <a:xfrm flipH="1" rot="10800000">
            <a:off x="1140200" y="4195325"/>
            <a:ext cx="893400" cy="1545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3" name="Google Shape;1423;g2054e185355_0_671"/>
          <p:cNvCxnSpPr>
            <a:stCxn id="1376" idx="2"/>
            <a:endCxn id="1389" idx="2"/>
          </p:cNvCxnSpPr>
          <p:nvPr/>
        </p:nvCxnSpPr>
        <p:spPr>
          <a:xfrm flipH="1" rot="-5400000">
            <a:off x="3271500" y="2957375"/>
            <a:ext cx="600" cy="24762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4" name="Google Shape;1424;g2054e185355_0_671"/>
          <p:cNvCxnSpPr>
            <a:stCxn id="1389" idx="2"/>
            <a:endCxn id="1402" idx="2"/>
          </p:cNvCxnSpPr>
          <p:nvPr/>
        </p:nvCxnSpPr>
        <p:spPr>
          <a:xfrm flipH="1" rot="-5400000">
            <a:off x="5873788" y="2831225"/>
            <a:ext cx="600" cy="27285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5" name="Google Shape;1425;g2054e185355_0_671"/>
          <p:cNvCxnSpPr>
            <a:stCxn id="1402" idx="2"/>
            <a:endCxn id="1415" idx="2"/>
          </p:cNvCxnSpPr>
          <p:nvPr/>
        </p:nvCxnSpPr>
        <p:spPr>
          <a:xfrm flipH="1" rot="-5400000">
            <a:off x="8697975" y="2735525"/>
            <a:ext cx="600" cy="29199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426" name="Google Shape;1426;g2054e185355_0_671"/>
          <p:cNvGrpSpPr/>
          <p:nvPr/>
        </p:nvGrpSpPr>
        <p:grpSpPr>
          <a:xfrm>
            <a:off x="2464115" y="2293706"/>
            <a:ext cx="8322575" cy="1513500"/>
            <a:chOff x="2464115" y="2293706"/>
            <a:chExt cx="8322575" cy="1513500"/>
          </a:xfrm>
        </p:grpSpPr>
        <p:cxnSp>
          <p:nvCxnSpPr>
            <p:cNvPr id="1427" name="Google Shape;1427;g2054e185355_0_671"/>
            <p:cNvCxnSpPr>
              <a:stCxn id="1374" idx="3"/>
              <a:endCxn id="1370" idx="3"/>
            </p:cNvCxnSpPr>
            <p:nvPr/>
          </p:nvCxnSpPr>
          <p:spPr>
            <a:xfrm rot="10800000">
              <a:off x="2464115" y="2293706"/>
              <a:ext cx="198000" cy="1513500"/>
            </a:xfrm>
            <a:prstGeom prst="curvedConnector3">
              <a:avLst>
                <a:gd fmla="val -12026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28" name="Google Shape;1428;g2054e185355_0_671"/>
            <p:cNvCxnSpPr>
              <a:stCxn id="1387" idx="3"/>
              <a:endCxn id="1383" idx="3"/>
            </p:cNvCxnSpPr>
            <p:nvPr/>
          </p:nvCxnSpPr>
          <p:spPr>
            <a:xfrm rot="10800000">
              <a:off x="4940240" y="2293706"/>
              <a:ext cx="198000" cy="1513500"/>
            </a:xfrm>
            <a:prstGeom prst="curvedConnector3">
              <a:avLst>
                <a:gd fmla="val -12026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29" name="Google Shape;1429;g2054e185355_0_671"/>
            <p:cNvCxnSpPr>
              <a:stCxn id="1400" idx="3"/>
              <a:endCxn id="1396" idx="3"/>
            </p:cNvCxnSpPr>
            <p:nvPr/>
          </p:nvCxnSpPr>
          <p:spPr>
            <a:xfrm rot="10800000">
              <a:off x="7668740" y="2293706"/>
              <a:ext cx="198000" cy="1513500"/>
            </a:xfrm>
            <a:prstGeom prst="curvedConnector3">
              <a:avLst>
                <a:gd fmla="val -12026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30" name="Google Shape;1430;g2054e185355_0_671"/>
            <p:cNvCxnSpPr>
              <a:stCxn id="1413" idx="3"/>
              <a:endCxn id="1409" idx="3"/>
            </p:cNvCxnSpPr>
            <p:nvPr/>
          </p:nvCxnSpPr>
          <p:spPr>
            <a:xfrm rot="10800000">
              <a:off x="10588690" y="2293706"/>
              <a:ext cx="198000" cy="1513500"/>
            </a:xfrm>
            <a:prstGeom prst="curvedConnector3">
              <a:avLst>
                <a:gd fmla="val -12026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431" name="Google Shape;1431;g2054e185355_0_671"/>
          <p:cNvGrpSpPr/>
          <p:nvPr/>
        </p:nvGrpSpPr>
        <p:grpSpPr>
          <a:xfrm>
            <a:off x="1206000" y="3616600"/>
            <a:ext cx="9779988" cy="369300"/>
            <a:chOff x="1206000" y="3616600"/>
            <a:chExt cx="9779988" cy="369300"/>
          </a:xfrm>
        </p:grpSpPr>
        <p:sp>
          <p:nvSpPr>
            <p:cNvPr id="1432" name="Google Shape;1432;g2054e185355_0_671"/>
            <p:cNvSpPr txBox="1"/>
            <p:nvPr/>
          </p:nvSpPr>
          <p:spPr>
            <a:xfrm>
              <a:off x="1206000" y="3616600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a0 * [b_vec] + ac</a:t>
              </a:r>
              <a:endParaRPr sz="1200"/>
            </a:p>
          </p:txBody>
        </p:sp>
        <p:sp>
          <p:nvSpPr>
            <p:cNvPr id="1433" name="Google Shape;1433;g2054e185355_0_671"/>
            <p:cNvSpPr txBox="1"/>
            <p:nvPr/>
          </p:nvSpPr>
          <p:spPr>
            <a:xfrm>
              <a:off x="3682125" y="3616600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a1 * [b_vec] + ac</a:t>
              </a:r>
              <a:endParaRPr sz="1200"/>
            </a:p>
          </p:txBody>
        </p:sp>
        <p:sp>
          <p:nvSpPr>
            <p:cNvPr id="1434" name="Google Shape;1434;g2054e185355_0_671"/>
            <p:cNvSpPr txBox="1"/>
            <p:nvPr/>
          </p:nvSpPr>
          <p:spPr>
            <a:xfrm>
              <a:off x="6410613" y="3616600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a2 * [b_vec] + ac</a:t>
              </a:r>
              <a:endParaRPr sz="1200"/>
            </a:p>
          </p:txBody>
        </p:sp>
        <p:sp>
          <p:nvSpPr>
            <p:cNvPr id="1435" name="Google Shape;1435;g2054e185355_0_671"/>
            <p:cNvSpPr txBox="1"/>
            <p:nvPr/>
          </p:nvSpPr>
          <p:spPr>
            <a:xfrm>
              <a:off x="9330588" y="3616600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a3 * [b_vec] + ac</a:t>
              </a:r>
              <a:endParaRPr sz="1200"/>
            </a:p>
          </p:txBody>
        </p:sp>
      </p:grpSp>
      <p:grpSp>
        <p:nvGrpSpPr>
          <p:cNvPr id="1436" name="Google Shape;1436;g2054e185355_0_671"/>
          <p:cNvGrpSpPr/>
          <p:nvPr/>
        </p:nvGrpSpPr>
        <p:grpSpPr>
          <a:xfrm>
            <a:off x="1205988" y="2107088"/>
            <a:ext cx="9780000" cy="369313"/>
            <a:chOff x="1205988" y="2107088"/>
            <a:chExt cx="9780000" cy="369313"/>
          </a:xfrm>
        </p:grpSpPr>
        <p:sp>
          <p:nvSpPr>
            <p:cNvPr id="1437" name="Google Shape;1437;g2054e185355_0_671"/>
            <p:cNvSpPr txBox="1"/>
            <p:nvPr/>
          </p:nvSpPr>
          <p:spPr>
            <a:xfrm>
              <a:off x="1205988" y="2107100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0</a:t>
              </a:r>
              <a:endParaRPr sz="1200"/>
            </a:p>
          </p:txBody>
        </p:sp>
        <p:sp>
          <p:nvSpPr>
            <p:cNvPr id="1438" name="Google Shape;1438;g2054e185355_0_671"/>
            <p:cNvSpPr txBox="1"/>
            <p:nvPr/>
          </p:nvSpPr>
          <p:spPr>
            <a:xfrm>
              <a:off x="3682113" y="2107100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1</a:t>
              </a:r>
              <a:endParaRPr sz="1200"/>
            </a:p>
          </p:txBody>
        </p:sp>
        <p:sp>
          <p:nvSpPr>
            <p:cNvPr id="1439" name="Google Shape;1439;g2054e185355_0_671"/>
            <p:cNvSpPr txBox="1"/>
            <p:nvPr/>
          </p:nvSpPr>
          <p:spPr>
            <a:xfrm>
              <a:off x="6410625" y="2107088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2</a:t>
              </a:r>
              <a:endParaRPr sz="1200"/>
            </a:p>
          </p:txBody>
        </p:sp>
        <p:sp>
          <p:nvSpPr>
            <p:cNvPr id="1440" name="Google Shape;1440;g2054e185355_0_671"/>
            <p:cNvSpPr txBox="1"/>
            <p:nvPr/>
          </p:nvSpPr>
          <p:spPr>
            <a:xfrm>
              <a:off x="9330588" y="2107088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3</a:t>
              </a:r>
              <a:endParaRPr sz="1200"/>
            </a:p>
          </p:txBody>
        </p:sp>
      </p:grpSp>
      <p:grpSp>
        <p:nvGrpSpPr>
          <p:cNvPr id="1441" name="Google Shape;1441;g2054e185355_0_671"/>
          <p:cNvGrpSpPr/>
          <p:nvPr/>
        </p:nvGrpSpPr>
        <p:grpSpPr>
          <a:xfrm>
            <a:off x="866713" y="2293700"/>
            <a:ext cx="10458575" cy="1692200"/>
            <a:chOff x="871600" y="2243375"/>
            <a:chExt cx="10458575" cy="1692200"/>
          </a:xfrm>
        </p:grpSpPr>
        <p:sp>
          <p:nvSpPr>
            <p:cNvPr id="1442" name="Google Shape;1442;g2054e185355_0_671"/>
            <p:cNvSpPr txBox="1"/>
            <p:nvPr/>
          </p:nvSpPr>
          <p:spPr>
            <a:xfrm>
              <a:off x="871600" y="3561388"/>
              <a:ext cx="233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a4 * [b_vec] + ac</a:t>
              </a:r>
              <a:endParaRPr sz="1200"/>
            </a:p>
          </p:txBody>
        </p:sp>
        <p:sp>
          <p:nvSpPr>
            <p:cNvPr id="1443" name="Google Shape;1443;g2054e185355_0_671"/>
            <p:cNvSpPr txBox="1"/>
            <p:nvPr/>
          </p:nvSpPr>
          <p:spPr>
            <a:xfrm>
              <a:off x="3347725" y="3566275"/>
              <a:ext cx="233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a5 * [b_vec]</a:t>
              </a:r>
              <a:r>
                <a:rPr lang="en-US" sz="1200"/>
                <a:t> + ac</a:t>
              </a:r>
              <a:endParaRPr sz="1200"/>
            </a:p>
          </p:txBody>
        </p:sp>
        <p:sp>
          <p:nvSpPr>
            <p:cNvPr id="1444" name="Google Shape;1444;g2054e185355_0_671"/>
            <p:cNvSpPr txBox="1"/>
            <p:nvPr/>
          </p:nvSpPr>
          <p:spPr>
            <a:xfrm>
              <a:off x="6076225" y="3566275"/>
              <a:ext cx="233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a6 * [b_vec] + ac</a:t>
              </a:r>
              <a:endParaRPr sz="1200"/>
            </a:p>
          </p:txBody>
        </p:sp>
        <p:sp>
          <p:nvSpPr>
            <p:cNvPr id="1445" name="Google Shape;1445;g2054e185355_0_671"/>
            <p:cNvSpPr txBox="1"/>
            <p:nvPr/>
          </p:nvSpPr>
          <p:spPr>
            <a:xfrm>
              <a:off x="8996175" y="3561400"/>
              <a:ext cx="233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a7 * [b_vec] + ac</a:t>
              </a:r>
              <a:endParaRPr sz="1200"/>
            </a:p>
          </p:txBody>
        </p:sp>
        <p:sp>
          <p:nvSpPr>
            <p:cNvPr id="1446" name="Google Shape;1446;g2054e185355_0_671"/>
            <p:cNvSpPr txBox="1"/>
            <p:nvPr/>
          </p:nvSpPr>
          <p:spPr>
            <a:xfrm>
              <a:off x="1210913" y="2243375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4</a:t>
              </a:r>
              <a:endParaRPr sz="1200"/>
            </a:p>
          </p:txBody>
        </p:sp>
        <p:sp>
          <p:nvSpPr>
            <p:cNvPr id="1447" name="Google Shape;1447;g2054e185355_0_671"/>
            <p:cNvSpPr txBox="1"/>
            <p:nvPr/>
          </p:nvSpPr>
          <p:spPr>
            <a:xfrm>
              <a:off x="3687025" y="2243375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5</a:t>
              </a:r>
              <a:endParaRPr sz="1200"/>
            </a:p>
          </p:txBody>
        </p:sp>
        <p:sp>
          <p:nvSpPr>
            <p:cNvPr id="1448" name="Google Shape;1448;g2054e185355_0_671"/>
            <p:cNvSpPr txBox="1"/>
            <p:nvPr/>
          </p:nvSpPr>
          <p:spPr>
            <a:xfrm>
              <a:off x="6415525" y="2243375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6</a:t>
              </a:r>
              <a:endParaRPr sz="1200"/>
            </a:p>
          </p:txBody>
        </p:sp>
        <p:sp>
          <p:nvSpPr>
            <p:cNvPr id="1449" name="Google Shape;1449;g2054e185355_0_671"/>
            <p:cNvSpPr txBox="1"/>
            <p:nvPr/>
          </p:nvSpPr>
          <p:spPr>
            <a:xfrm>
              <a:off x="9335488" y="2243375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7</a:t>
              </a:r>
              <a:endParaRPr sz="1200"/>
            </a:p>
          </p:txBody>
        </p:sp>
      </p:grpSp>
      <p:grpSp>
        <p:nvGrpSpPr>
          <p:cNvPr id="1450" name="Google Shape;1450;g2054e185355_0_671"/>
          <p:cNvGrpSpPr/>
          <p:nvPr/>
        </p:nvGrpSpPr>
        <p:grpSpPr>
          <a:xfrm>
            <a:off x="2464115" y="2476406"/>
            <a:ext cx="8322575" cy="1330800"/>
            <a:chOff x="2464115" y="2476406"/>
            <a:chExt cx="8322575" cy="1330800"/>
          </a:xfrm>
        </p:grpSpPr>
        <p:cxnSp>
          <p:nvCxnSpPr>
            <p:cNvPr id="1451" name="Google Shape;1451;g2054e185355_0_671"/>
            <p:cNvCxnSpPr>
              <a:stCxn id="1374" idx="3"/>
              <a:endCxn id="1371" idx="3"/>
            </p:cNvCxnSpPr>
            <p:nvPr/>
          </p:nvCxnSpPr>
          <p:spPr>
            <a:xfrm rot="10800000">
              <a:off x="2464115" y="2476406"/>
              <a:ext cx="198000" cy="1330800"/>
            </a:xfrm>
            <a:prstGeom prst="curvedConnector3">
              <a:avLst>
                <a:gd fmla="val -12026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52" name="Google Shape;1452;g2054e185355_0_671"/>
            <p:cNvCxnSpPr>
              <a:stCxn id="1387" idx="3"/>
              <a:endCxn id="1384" idx="3"/>
            </p:cNvCxnSpPr>
            <p:nvPr/>
          </p:nvCxnSpPr>
          <p:spPr>
            <a:xfrm rot="10800000">
              <a:off x="4940240" y="2476406"/>
              <a:ext cx="198000" cy="1330800"/>
            </a:xfrm>
            <a:prstGeom prst="curvedConnector3">
              <a:avLst>
                <a:gd fmla="val -12026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53" name="Google Shape;1453;g2054e185355_0_671"/>
            <p:cNvCxnSpPr>
              <a:stCxn id="1400" idx="3"/>
              <a:endCxn id="1397" idx="3"/>
            </p:cNvCxnSpPr>
            <p:nvPr/>
          </p:nvCxnSpPr>
          <p:spPr>
            <a:xfrm rot="10800000">
              <a:off x="7668740" y="2476406"/>
              <a:ext cx="198000" cy="1330800"/>
            </a:xfrm>
            <a:prstGeom prst="curvedConnector3">
              <a:avLst>
                <a:gd fmla="val -12026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54" name="Google Shape;1454;g2054e185355_0_671"/>
            <p:cNvCxnSpPr>
              <a:stCxn id="1413" idx="3"/>
              <a:endCxn id="1410" idx="3"/>
            </p:cNvCxnSpPr>
            <p:nvPr/>
          </p:nvCxnSpPr>
          <p:spPr>
            <a:xfrm rot="10800000">
              <a:off x="10588690" y="2476406"/>
              <a:ext cx="198000" cy="1330800"/>
            </a:xfrm>
            <a:prstGeom prst="curvedConnector3">
              <a:avLst>
                <a:gd fmla="val -12026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455" name="Google Shape;1455;g2054e185355_0_671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chemeClr val="accent1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  <p:grpSp>
        <p:nvGrpSpPr>
          <p:cNvPr id="1456" name="Google Shape;1456;g2054e185355_0_671"/>
          <p:cNvGrpSpPr/>
          <p:nvPr/>
        </p:nvGrpSpPr>
        <p:grpSpPr>
          <a:xfrm>
            <a:off x="5755187" y="193486"/>
            <a:ext cx="5514473" cy="966864"/>
            <a:chOff x="6677537" y="106161"/>
            <a:chExt cx="5514473" cy="966864"/>
          </a:xfrm>
        </p:grpSpPr>
        <p:sp>
          <p:nvSpPr>
            <p:cNvPr id="1457" name="Google Shape;1457;g2054e185355_0_671"/>
            <p:cNvSpPr txBox="1"/>
            <p:nvPr/>
          </p:nvSpPr>
          <p:spPr>
            <a:xfrm>
              <a:off x="7860315" y="461797"/>
              <a:ext cx="244896" cy="4000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X</a:t>
              </a:r>
              <a:endParaRPr/>
            </a:p>
          </p:txBody>
        </p:sp>
        <p:sp>
          <p:nvSpPr>
            <p:cNvPr id="1458" name="Google Shape;1458;g2054e185355_0_671"/>
            <p:cNvSpPr/>
            <p:nvPr/>
          </p:nvSpPr>
          <p:spPr>
            <a:xfrm>
              <a:off x="6677537" y="163228"/>
              <a:ext cx="194851" cy="141025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/>
            </a:p>
          </p:txBody>
        </p:sp>
        <p:sp>
          <p:nvSpPr>
            <p:cNvPr id="1459" name="Google Shape;1459;g2054e185355_0_671"/>
            <p:cNvSpPr/>
            <p:nvPr/>
          </p:nvSpPr>
          <p:spPr>
            <a:xfrm>
              <a:off x="6872389" y="163228"/>
              <a:ext cx="194851" cy="14102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g2054e185355_0_671"/>
            <p:cNvSpPr/>
            <p:nvPr/>
          </p:nvSpPr>
          <p:spPr>
            <a:xfrm>
              <a:off x="7067240" y="163228"/>
              <a:ext cx="194851" cy="14102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g2054e185355_0_671"/>
            <p:cNvSpPr/>
            <p:nvPr/>
          </p:nvSpPr>
          <p:spPr>
            <a:xfrm>
              <a:off x="7262091" y="163228"/>
              <a:ext cx="194851" cy="14102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g2054e185355_0_671"/>
            <p:cNvSpPr/>
            <p:nvPr/>
          </p:nvSpPr>
          <p:spPr>
            <a:xfrm>
              <a:off x="7456942" y="163228"/>
              <a:ext cx="194851" cy="14102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g2054e185355_0_671"/>
            <p:cNvSpPr/>
            <p:nvPr/>
          </p:nvSpPr>
          <p:spPr>
            <a:xfrm>
              <a:off x="6677537" y="304253"/>
              <a:ext cx="194851" cy="141025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g2054e185355_0_671"/>
            <p:cNvSpPr/>
            <p:nvPr/>
          </p:nvSpPr>
          <p:spPr>
            <a:xfrm>
              <a:off x="6872389" y="304253"/>
              <a:ext cx="194851" cy="14102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g2054e185355_0_671"/>
            <p:cNvSpPr/>
            <p:nvPr/>
          </p:nvSpPr>
          <p:spPr>
            <a:xfrm>
              <a:off x="7067240" y="304253"/>
              <a:ext cx="194851" cy="14102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g2054e185355_0_671"/>
            <p:cNvSpPr/>
            <p:nvPr/>
          </p:nvSpPr>
          <p:spPr>
            <a:xfrm>
              <a:off x="7262091" y="304253"/>
              <a:ext cx="194851" cy="14102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g2054e185355_0_671"/>
            <p:cNvSpPr/>
            <p:nvPr/>
          </p:nvSpPr>
          <p:spPr>
            <a:xfrm>
              <a:off x="7456942" y="304253"/>
              <a:ext cx="194851" cy="14102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g2054e185355_0_671"/>
            <p:cNvSpPr/>
            <p:nvPr/>
          </p:nvSpPr>
          <p:spPr>
            <a:xfrm>
              <a:off x="6677537" y="445278"/>
              <a:ext cx="194851" cy="141025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g2054e185355_0_671"/>
            <p:cNvSpPr/>
            <p:nvPr/>
          </p:nvSpPr>
          <p:spPr>
            <a:xfrm>
              <a:off x="6872389" y="445278"/>
              <a:ext cx="194851" cy="14102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g2054e185355_0_671"/>
            <p:cNvSpPr/>
            <p:nvPr/>
          </p:nvSpPr>
          <p:spPr>
            <a:xfrm>
              <a:off x="7067240" y="445278"/>
              <a:ext cx="194851" cy="14102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g2054e185355_0_671"/>
            <p:cNvSpPr/>
            <p:nvPr/>
          </p:nvSpPr>
          <p:spPr>
            <a:xfrm>
              <a:off x="7262091" y="445278"/>
              <a:ext cx="194851" cy="14102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g2054e185355_0_671"/>
            <p:cNvSpPr/>
            <p:nvPr/>
          </p:nvSpPr>
          <p:spPr>
            <a:xfrm>
              <a:off x="7456942" y="445278"/>
              <a:ext cx="194851" cy="14102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g2054e185355_0_671"/>
            <p:cNvSpPr/>
            <p:nvPr/>
          </p:nvSpPr>
          <p:spPr>
            <a:xfrm>
              <a:off x="6677537" y="586303"/>
              <a:ext cx="194851" cy="141025"/>
            </a:xfrm>
            <a:prstGeom prst="rect">
              <a:avLst/>
            </a:prstGeom>
            <a:solidFill>
              <a:srgbClr val="6AA84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g2054e185355_0_671"/>
            <p:cNvSpPr/>
            <p:nvPr/>
          </p:nvSpPr>
          <p:spPr>
            <a:xfrm>
              <a:off x="6872389" y="586303"/>
              <a:ext cx="194851" cy="14102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g2054e185355_0_671"/>
            <p:cNvSpPr/>
            <p:nvPr/>
          </p:nvSpPr>
          <p:spPr>
            <a:xfrm>
              <a:off x="7067240" y="586303"/>
              <a:ext cx="194851" cy="14102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g2054e185355_0_671"/>
            <p:cNvSpPr/>
            <p:nvPr/>
          </p:nvSpPr>
          <p:spPr>
            <a:xfrm>
              <a:off x="7262091" y="586303"/>
              <a:ext cx="194851" cy="14102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g2054e185355_0_671"/>
            <p:cNvSpPr/>
            <p:nvPr/>
          </p:nvSpPr>
          <p:spPr>
            <a:xfrm>
              <a:off x="7456942" y="586303"/>
              <a:ext cx="194851" cy="14102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g2054e185355_0_671"/>
            <p:cNvSpPr/>
            <p:nvPr/>
          </p:nvSpPr>
          <p:spPr>
            <a:xfrm>
              <a:off x="6677537" y="727328"/>
              <a:ext cx="194851" cy="14102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g2054e185355_0_671"/>
            <p:cNvSpPr/>
            <p:nvPr/>
          </p:nvSpPr>
          <p:spPr>
            <a:xfrm>
              <a:off x="6872389" y="727328"/>
              <a:ext cx="194851" cy="14102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g2054e185355_0_671"/>
            <p:cNvSpPr/>
            <p:nvPr/>
          </p:nvSpPr>
          <p:spPr>
            <a:xfrm>
              <a:off x="7067240" y="727328"/>
              <a:ext cx="194851" cy="14102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g2054e185355_0_671"/>
            <p:cNvSpPr/>
            <p:nvPr/>
          </p:nvSpPr>
          <p:spPr>
            <a:xfrm>
              <a:off x="7262091" y="727328"/>
              <a:ext cx="194851" cy="14102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g2054e185355_0_671"/>
            <p:cNvSpPr/>
            <p:nvPr/>
          </p:nvSpPr>
          <p:spPr>
            <a:xfrm>
              <a:off x="7456942" y="727328"/>
              <a:ext cx="194851" cy="14102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g2054e185355_0_671"/>
            <p:cNvSpPr/>
            <p:nvPr/>
          </p:nvSpPr>
          <p:spPr>
            <a:xfrm>
              <a:off x="6677537" y="868353"/>
              <a:ext cx="194851" cy="14102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g2054e185355_0_671"/>
            <p:cNvSpPr/>
            <p:nvPr/>
          </p:nvSpPr>
          <p:spPr>
            <a:xfrm>
              <a:off x="6872389" y="868353"/>
              <a:ext cx="194851" cy="14102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g2054e185355_0_671"/>
            <p:cNvSpPr/>
            <p:nvPr/>
          </p:nvSpPr>
          <p:spPr>
            <a:xfrm>
              <a:off x="7067240" y="868353"/>
              <a:ext cx="194851" cy="14102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g2054e185355_0_671"/>
            <p:cNvSpPr/>
            <p:nvPr/>
          </p:nvSpPr>
          <p:spPr>
            <a:xfrm>
              <a:off x="7262091" y="868353"/>
              <a:ext cx="194851" cy="14102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g2054e185355_0_671"/>
            <p:cNvSpPr/>
            <p:nvPr/>
          </p:nvSpPr>
          <p:spPr>
            <a:xfrm>
              <a:off x="7456942" y="868353"/>
              <a:ext cx="194851" cy="141025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g2054e185355_0_671"/>
            <p:cNvSpPr/>
            <p:nvPr/>
          </p:nvSpPr>
          <p:spPr>
            <a:xfrm rot="5400000">
              <a:off x="8965185" y="158546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g2054e185355_0_671"/>
            <p:cNvSpPr/>
            <p:nvPr/>
          </p:nvSpPr>
          <p:spPr>
            <a:xfrm rot="5400000">
              <a:off x="8965185" y="319691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g2054e185355_0_671"/>
            <p:cNvSpPr/>
            <p:nvPr/>
          </p:nvSpPr>
          <p:spPr>
            <a:xfrm rot="5400000">
              <a:off x="8965185" y="480835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g2054e185355_0_671"/>
            <p:cNvSpPr/>
            <p:nvPr/>
          </p:nvSpPr>
          <p:spPr>
            <a:xfrm rot="5400000">
              <a:off x="8965185" y="641979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g2054e185355_0_671"/>
            <p:cNvSpPr/>
            <p:nvPr/>
          </p:nvSpPr>
          <p:spPr>
            <a:xfrm rot="5400000">
              <a:off x="8965185" y="803123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g2054e185355_0_671"/>
            <p:cNvSpPr/>
            <p:nvPr/>
          </p:nvSpPr>
          <p:spPr>
            <a:xfrm rot="5400000">
              <a:off x="8794661" y="158546"/>
              <a:ext cx="161144" cy="170524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g2054e185355_0_671"/>
            <p:cNvSpPr/>
            <p:nvPr/>
          </p:nvSpPr>
          <p:spPr>
            <a:xfrm rot="5400000">
              <a:off x="8794661" y="319691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g2054e185355_0_671"/>
            <p:cNvSpPr/>
            <p:nvPr/>
          </p:nvSpPr>
          <p:spPr>
            <a:xfrm rot="5400000">
              <a:off x="8794661" y="480835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g2054e185355_0_671"/>
            <p:cNvSpPr/>
            <p:nvPr/>
          </p:nvSpPr>
          <p:spPr>
            <a:xfrm rot="5400000">
              <a:off x="8794661" y="641979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g2054e185355_0_671"/>
            <p:cNvSpPr/>
            <p:nvPr/>
          </p:nvSpPr>
          <p:spPr>
            <a:xfrm rot="5400000">
              <a:off x="8794661" y="803123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g2054e185355_0_671"/>
            <p:cNvSpPr/>
            <p:nvPr/>
          </p:nvSpPr>
          <p:spPr>
            <a:xfrm rot="5400000">
              <a:off x="8624137" y="158546"/>
              <a:ext cx="161144" cy="170524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g2054e185355_0_671"/>
            <p:cNvSpPr/>
            <p:nvPr/>
          </p:nvSpPr>
          <p:spPr>
            <a:xfrm rot="5400000">
              <a:off x="8624137" y="319691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g2054e185355_0_671"/>
            <p:cNvSpPr/>
            <p:nvPr/>
          </p:nvSpPr>
          <p:spPr>
            <a:xfrm rot="5400000">
              <a:off x="8624137" y="480835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g2054e185355_0_671"/>
            <p:cNvSpPr/>
            <p:nvPr/>
          </p:nvSpPr>
          <p:spPr>
            <a:xfrm rot="5400000">
              <a:off x="8624137" y="641979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g2054e185355_0_671"/>
            <p:cNvSpPr/>
            <p:nvPr/>
          </p:nvSpPr>
          <p:spPr>
            <a:xfrm rot="5400000">
              <a:off x="8624137" y="803123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g2054e185355_0_671"/>
            <p:cNvSpPr/>
            <p:nvPr/>
          </p:nvSpPr>
          <p:spPr>
            <a:xfrm rot="5400000">
              <a:off x="8453613" y="158546"/>
              <a:ext cx="161144" cy="170524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g2054e185355_0_671"/>
            <p:cNvSpPr/>
            <p:nvPr/>
          </p:nvSpPr>
          <p:spPr>
            <a:xfrm rot="5400000">
              <a:off x="8453613" y="319691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g2054e185355_0_671"/>
            <p:cNvSpPr/>
            <p:nvPr/>
          </p:nvSpPr>
          <p:spPr>
            <a:xfrm rot="5400000">
              <a:off x="8453613" y="480835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g2054e185355_0_671"/>
            <p:cNvSpPr/>
            <p:nvPr/>
          </p:nvSpPr>
          <p:spPr>
            <a:xfrm rot="5400000">
              <a:off x="8453613" y="641979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g2054e185355_0_671"/>
            <p:cNvSpPr/>
            <p:nvPr/>
          </p:nvSpPr>
          <p:spPr>
            <a:xfrm rot="5400000">
              <a:off x="8453613" y="803123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g2054e185355_0_671"/>
            <p:cNvSpPr/>
            <p:nvPr/>
          </p:nvSpPr>
          <p:spPr>
            <a:xfrm rot="5400000">
              <a:off x="8283089" y="158546"/>
              <a:ext cx="161144" cy="170524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g2054e185355_0_671"/>
            <p:cNvSpPr/>
            <p:nvPr/>
          </p:nvSpPr>
          <p:spPr>
            <a:xfrm rot="5400000">
              <a:off x="8283089" y="319691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g2054e185355_0_671"/>
            <p:cNvSpPr/>
            <p:nvPr/>
          </p:nvSpPr>
          <p:spPr>
            <a:xfrm rot="5400000">
              <a:off x="8283089" y="480835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g2054e185355_0_671"/>
            <p:cNvSpPr/>
            <p:nvPr/>
          </p:nvSpPr>
          <p:spPr>
            <a:xfrm rot="5400000">
              <a:off x="8283089" y="641979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g2054e185355_0_671"/>
            <p:cNvSpPr/>
            <p:nvPr/>
          </p:nvSpPr>
          <p:spPr>
            <a:xfrm rot="5400000">
              <a:off x="8283089" y="803123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13" name="Google Shape;1513;g2054e185355_0_671"/>
            <p:cNvCxnSpPr/>
            <p:nvPr/>
          </p:nvCxnSpPr>
          <p:spPr>
            <a:xfrm>
              <a:off x="6862665" y="451173"/>
              <a:ext cx="604016" cy="0"/>
            </a:xfrm>
            <a:prstGeom prst="straightConnector1">
              <a:avLst/>
            </a:prstGeom>
            <a:noFill/>
            <a:ln cap="flat" cmpd="sng" w="28575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14" name="Google Shape;1514;g2054e185355_0_671"/>
            <p:cNvCxnSpPr/>
            <p:nvPr/>
          </p:nvCxnSpPr>
          <p:spPr>
            <a:xfrm>
              <a:off x="8703464" y="365050"/>
              <a:ext cx="0" cy="530568"/>
            </a:xfrm>
            <a:prstGeom prst="straightConnector1">
              <a:avLst/>
            </a:prstGeom>
            <a:noFill/>
            <a:ln cap="flat" cmpd="sng" w="28575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15" name="Google Shape;1515;g2054e185355_0_671"/>
            <p:cNvSpPr/>
            <p:nvPr/>
          </p:nvSpPr>
          <p:spPr>
            <a:xfrm rot="5400000">
              <a:off x="9135708" y="158546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g2054e185355_0_671"/>
            <p:cNvSpPr/>
            <p:nvPr/>
          </p:nvSpPr>
          <p:spPr>
            <a:xfrm rot="5400000">
              <a:off x="9135708" y="319691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g2054e185355_0_671"/>
            <p:cNvSpPr/>
            <p:nvPr/>
          </p:nvSpPr>
          <p:spPr>
            <a:xfrm rot="5400000">
              <a:off x="9135708" y="480835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g2054e185355_0_671"/>
            <p:cNvSpPr/>
            <p:nvPr/>
          </p:nvSpPr>
          <p:spPr>
            <a:xfrm rot="5400000">
              <a:off x="9135708" y="641979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g2054e185355_0_671"/>
            <p:cNvSpPr/>
            <p:nvPr/>
          </p:nvSpPr>
          <p:spPr>
            <a:xfrm rot="5400000">
              <a:off x="9135708" y="803123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g2054e185355_0_671"/>
            <p:cNvSpPr/>
            <p:nvPr/>
          </p:nvSpPr>
          <p:spPr>
            <a:xfrm rot="5400000">
              <a:off x="9306232" y="158546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g2054e185355_0_671"/>
            <p:cNvSpPr/>
            <p:nvPr/>
          </p:nvSpPr>
          <p:spPr>
            <a:xfrm rot="5400000">
              <a:off x="9306232" y="319691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g2054e185355_0_671"/>
            <p:cNvSpPr/>
            <p:nvPr/>
          </p:nvSpPr>
          <p:spPr>
            <a:xfrm rot="5400000">
              <a:off x="9306232" y="480835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g2054e185355_0_671"/>
            <p:cNvSpPr/>
            <p:nvPr/>
          </p:nvSpPr>
          <p:spPr>
            <a:xfrm rot="5400000">
              <a:off x="9306232" y="641979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g2054e185355_0_671"/>
            <p:cNvSpPr/>
            <p:nvPr/>
          </p:nvSpPr>
          <p:spPr>
            <a:xfrm rot="5400000">
              <a:off x="9306232" y="803123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g2054e185355_0_671"/>
            <p:cNvSpPr/>
            <p:nvPr/>
          </p:nvSpPr>
          <p:spPr>
            <a:xfrm rot="5400000">
              <a:off x="9476756" y="158546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g2054e185355_0_671"/>
            <p:cNvSpPr/>
            <p:nvPr/>
          </p:nvSpPr>
          <p:spPr>
            <a:xfrm rot="5400000">
              <a:off x="9476756" y="319691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g2054e185355_0_671"/>
            <p:cNvSpPr/>
            <p:nvPr/>
          </p:nvSpPr>
          <p:spPr>
            <a:xfrm rot="5400000">
              <a:off x="9476756" y="480835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g2054e185355_0_671"/>
            <p:cNvSpPr/>
            <p:nvPr/>
          </p:nvSpPr>
          <p:spPr>
            <a:xfrm rot="5400000">
              <a:off x="9476756" y="641979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g2054e185355_0_671"/>
            <p:cNvSpPr/>
            <p:nvPr/>
          </p:nvSpPr>
          <p:spPr>
            <a:xfrm rot="5400000">
              <a:off x="9476756" y="803123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g2054e185355_0_671"/>
            <p:cNvSpPr/>
            <p:nvPr/>
          </p:nvSpPr>
          <p:spPr>
            <a:xfrm rot="5400000">
              <a:off x="11514605" y="101471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g2054e185355_0_671"/>
            <p:cNvSpPr/>
            <p:nvPr/>
          </p:nvSpPr>
          <p:spPr>
            <a:xfrm rot="5400000">
              <a:off x="11344081" y="101471"/>
              <a:ext cx="161144" cy="170524"/>
            </a:xfrm>
            <a:prstGeom prst="rect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g2054e185355_0_671"/>
            <p:cNvSpPr/>
            <p:nvPr/>
          </p:nvSpPr>
          <p:spPr>
            <a:xfrm rot="5400000">
              <a:off x="11173557" y="101471"/>
              <a:ext cx="161144" cy="170524"/>
            </a:xfrm>
            <a:prstGeom prst="rect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g2054e185355_0_671"/>
            <p:cNvSpPr/>
            <p:nvPr/>
          </p:nvSpPr>
          <p:spPr>
            <a:xfrm rot="5400000">
              <a:off x="11003033" y="101471"/>
              <a:ext cx="161144" cy="170524"/>
            </a:xfrm>
            <a:prstGeom prst="rect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g2054e185355_0_671"/>
            <p:cNvSpPr/>
            <p:nvPr/>
          </p:nvSpPr>
          <p:spPr>
            <a:xfrm rot="5400000">
              <a:off x="10832509" y="101471"/>
              <a:ext cx="161144" cy="170524"/>
            </a:xfrm>
            <a:prstGeom prst="rect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g2054e185355_0_671"/>
            <p:cNvSpPr/>
            <p:nvPr/>
          </p:nvSpPr>
          <p:spPr>
            <a:xfrm rot="5400000">
              <a:off x="11685129" y="101471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g2054e185355_0_671"/>
            <p:cNvSpPr/>
            <p:nvPr/>
          </p:nvSpPr>
          <p:spPr>
            <a:xfrm rot="5400000">
              <a:off x="11855652" y="101471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g2054e185355_0_671"/>
            <p:cNvSpPr/>
            <p:nvPr/>
          </p:nvSpPr>
          <p:spPr>
            <a:xfrm rot="5400000">
              <a:off x="12026176" y="101471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g2054e185355_0_671"/>
            <p:cNvSpPr/>
            <p:nvPr/>
          </p:nvSpPr>
          <p:spPr>
            <a:xfrm rot="5400000">
              <a:off x="11514605" y="262615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g2054e185355_0_671"/>
            <p:cNvSpPr/>
            <p:nvPr/>
          </p:nvSpPr>
          <p:spPr>
            <a:xfrm rot="5400000">
              <a:off x="11344081" y="262615"/>
              <a:ext cx="161144" cy="170524"/>
            </a:xfrm>
            <a:prstGeom prst="rect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g2054e185355_0_671"/>
            <p:cNvSpPr/>
            <p:nvPr/>
          </p:nvSpPr>
          <p:spPr>
            <a:xfrm rot="5400000">
              <a:off x="11173557" y="262615"/>
              <a:ext cx="161144" cy="170524"/>
            </a:xfrm>
            <a:prstGeom prst="rect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g2054e185355_0_671"/>
            <p:cNvSpPr/>
            <p:nvPr/>
          </p:nvSpPr>
          <p:spPr>
            <a:xfrm rot="5400000">
              <a:off x="11003033" y="262615"/>
              <a:ext cx="161144" cy="170524"/>
            </a:xfrm>
            <a:prstGeom prst="rect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g2054e185355_0_671"/>
            <p:cNvSpPr/>
            <p:nvPr/>
          </p:nvSpPr>
          <p:spPr>
            <a:xfrm rot="5400000">
              <a:off x="10832509" y="262615"/>
              <a:ext cx="161144" cy="170524"/>
            </a:xfrm>
            <a:prstGeom prst="rect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g2054e185355_0_671"/>
            <p:cNvSpPr/>
            <p:nvPr/>
          </p:nvSpPr>
          <p:spPr>
            <a:xfrm rot="5400000">
              <a:off x="11685129" y="262615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g2054e185355_0_671"/>
            <p:cNvSpPr/>
            <p:nvPr/>
          </p:nvSpPr>
          <p:spPr>
            <a:xfrm rot="5400000">
              <a:off x="11855652" y="262615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g2054e185355_0_671"/>
            <p:cNvSpPr/>
            <p:nvPr/>
          </p:nvSpPr>
          <p:spPr>
            <a:xfrm rot="5400000">
              <a:off x="12026176" y="262615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g2054e185355_0_671"/>
            <p:cNvSpPr/>
            <p:nvPr/>
          </p:nvSpPr>
          <p:spPr>
            <a:xfrm rot="5400000">
              <a:off x="11514605" y="423759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g2054e185355_0_671"/>
            <p:cNvSpPr/>
            <p:nvPr/>
          </p:nvSpPr>
          <p:spPr>
            <a:xfrm rot="5400000">
              <a:off x="11344081" y="423759"/>
              <a:ext cx="161144" cy="170524"/>
            </a:xfrm>
            <a:prstGeom prst="rect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g2054e185355_0_671"/>
            <p:cNvSpPr/>
            <p:nvPr/>
          </p:nvSpPr>
          <p:spPr>
            <a:xfrm rot="5400000">
              <a:off x="11173557" y="423759"/>
              <a:ext cx="161144" cy="170524"/>
            </a:xfrm>
            <a:prstGeom prst="rect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g2054e185355_0_671"/>
            <p:cNvSpPr/>
            <p:nvPr/>
          </p:nvSpPr>
          <p:spPr>
            <a:xfrm rot="5400000">
              <a:off x="11003033" y="423759"/>
              <a:ext cx="161144" cy="170524"/>
            </a:xfrm>
            <a:prstGeom prst="rect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g2054e185355_0_671"/>
            <p:cNvSpPr/>
            <p:nvPr/>
          </p:nvSpPr>
          <p:spPr>
            <a:xfrm rot="5400000">
              <a:off x="10832509" y="423759"/>
              <a:ext cx="161144" cy="170524"/>
            </a:xfrm>
            <a:prstGeom prst="rect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g2054e185355_0_671"/>
            <p:cNvSpPr/>
            <p:nvPr/>
          </p:nvSpPr>
          <p:spPr>
            <a:xfrm rot="5400000">
              <a:off x="11685129" y="423759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g2054e185355_0_671"/>
            <p:cNvSpPr/>
            <p:nvPr/>
          </p:nvSpPr>
          <p:spPr>
            <a:xfrm rot="5400000">
              <a:off x="11855652" y="423759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g2054e185355_0_671"/>
            <p:cNvSpPr/>
            <p:nvPr/>
          </p:nvSpPr>
          <p:spPr>
            <a:xfrm rot="5400000">
              <a:off x="12026176" y="423759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g2054e185355_0_671"/>
            <p:cNvSpPr/>
            <p:nvPr/>
          </p:nvSpPr>
          <p:spPr>
            <a:xfrm rot="5400000">
              <a:off x="11514605" y="584903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g2054e185355_0_671"/>
            <p:cNvSpPr/>
            <p:nvPr/>
          </p:nvSpPr>
          <p:spPr>
            <a:xfrm rot="5400000">
              <a:off x="11344081" y="584903"/>
              <a:ext cx="161144" cy="170524"/>
            </a:xfrm>
            <a:prstGeom prst="rect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g2054e185355_0_671"/>
            <p:cNvSpPr/>
            <p:nvPr/>
          </p:nvSpPr>
          <p:spPr>
            <a:xfrm rot="5400000">
              <a:off x="11173557" y="584903"/>
              <a:ext cx="161144" cy="170524"/>
            </a:xfrm>
            <a:prstGeom prst="rect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g2054e185355_0_671"/>
            <p:cNvSpPr/>
            <p:nvPr/>
          </p:nvSpPr>
          <p:spPr>
            <a:xfrm rot="5400000">
              <a:off x="11003033" y="584903"/>
              <a:ext cx="161144" cy="170524"/>
            </a:xfrm>
            <a:prstGeom prst="rect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g2054e185355_0_671"/>
            <p:cNvSpPr/>
            <p:nvPr/>
          </p:nvSpPr>
          <p:spPr>
            <a:xfrm rot="5400000">
              <a:off x="10832509" y="584903"/>
              <a:ext cx="161144" cy="170524"/>
            </a:xfrm>
            <a:prstGeom prst="rect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g2054e185355_0_671"/>
            <p:cNvSpPr/>
            <p:nvPr/>
          </p:nvSpPr>
          <p:spPr>
            <a:xfrm rot="5400000">
              <a:off x="11685129" y="584903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g2054e185355_0_671"/>
            <p:cNvSpPr/>
            <p:nvPr/>
          </p:nvSpPr>
          <p:spPr>
            <a:xfrm rot="5400000">
              <a:off x="11855652" y="584903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g2054e185355_0_671"/>
            <p:cNvSpPr/>
            <p:nvPr/>
          </p:nvSpPr>
          <p:spPr>
            <a:xfrm rot="5400000">
              <a:off x="12026176" y="584903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g2054e185355_0_671"/>
            <p:cNvSpPr/>
            <p:nvPr/>
          </p:nvSpPr>
          <p:spPr>
            <a:xfrm rot="5400000">
              <a:off x="11514605" y="746047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g2054e185355_0_671"/>
            <p:cNvSpPr/>
            <p:nvPr/>
          </p:nvSpPr>
          <p:spPr>
            <a:xfrm rot="5400000">
              <a:off x="11344081" y="746047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g2054e185355_0_671"/>
            <p:cNvSpPr/>
            <p:nvPr/>
          </p:nvSpPr>
          <p:spPr>
            <a:xfrm rot="5400000">
              <a:off x="11173557" y="746047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g2054e185355_0_671"/>
            <p:cNvSpPr/>
            <p:nvPr/>
          </p:nvSpPr>
          <p:spPr>
            <a:xfrm rot="5400000">
              <a:off x="11003033" y="746047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g2054e185355_0_671"/>
            <p:cNvSpPr/>
            <p:nvPr/>
          </p:nvSpPr>
          <p:spPr>
            <a:xfrm rot="5400000">
              <a:off x="10832509" y="746047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g2054e185355_0_671"/>
            <p:cNvSpPr/>
            <p:nvPr/>
          </p:nvSpPr>
          <p:spPr>
            <a:xfrm rot="5400000">
              <a:off x="11685129" y="746047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g2054e185355_0_671"/>
            <p:cNvSpPr/>
            <p:nvPr/>
          </p:nvSpPr>
          <p:spPr>
            <a:xfrm rot="5400000">
              <a:off x="11855652" y="746047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g2054e185355_0_671"/>
            <p:cNvSpPr/>
            <p:nvPr/>
          </p:nvSpPr>
          <p:spPr>
            <a:xfrm rot="5400000">
              <a:off x="12026176" y="746047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g2054e185355_0_671"/>
            <p:cNvSpPr/>
            <p:nvPr/>
          </p:nvSpPr>
          <p:spPr>
            <a:xfrm rot="5400000">
              <a:off x="11514605" y="907191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g2054e185355_0_671"/>
            <p:cNvSpPr/>
            <p:nvPr/>
          </p:nvSpPr>
          <p:spPr>
            <a:xfrm rot="5400000">
              <a:off x="11344081" y="907191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g2054e185355_0_671"/>
            <p:cNvSpPr/>
            <p:nvPr/>
          </p:nvSpPr>
          <p:spPr>
            <a:xfrm rot="5400000">
              <a:off x="11173557" y="907191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g2054e185355_0_671"/>
            <p:cNvSpPr/>
            <p:nvPr/>
          </p:nvSpPr>
          <p:spPr>
            <a:xfrm rot="5400000">
              <a:off x="11003033" y="907191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g2054e185355_0_671"/>
            <p:cNvSpPr/>
            <p:nvPr/>
          </p:nvSpPr>
          <p:spPr>
            <a:xfrm rot="5400000">
              <a:off x="10832509" y="907191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g2054e185355_0_671"/>
            <p:cNvSpPr/>
            <p:nvPr/>
          </p:nvSpPr>
          <p:spPr>
            <a:xfrm rot="5400000">
              <a:off x="11685129" y="907191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g2054e185355_0_671"/>
            <p:cNvSpPr/>
            <p:nvPr/>
          </p:nvSpPr>
          <p:spPr>
            <a:xfrm rot="5400000">
              <a:off x="11855652" y="907191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g2054e185355_0_671"/>
            <p:cNvSpPr/>
            <p:nvPr/>
          </p:nvSpPr>
          <p:spPr>
            <a:xfrm rot="5400000">
              <a:off x="12026176" y="907191"/>
              <a:ext cx="161144" cy="170524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g2054e185355_0_671"/>
            <p:cNvSpPr/>
            <p:nvPr/>
          </p:nvSpPr>
          <p:spPr>
            <a:xfrm>
              <a:off x="10062374" y="523192"/>
              <a:ext cx="466624" cy="12454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4" name="Google Shape;1584;g20703228309_0_900"/>
          <p:cNvGrpSpPr/>
          <p:nvPr/>
        </p:nvGrpSpPr>
        <p:grpSpPr>
          <a:xfrm>
            <a:off x="1093901" y="1221088"/>
            <a:ext cx="1879611" cy="3066774"/>
            <a:chOff x="1093901" y="1221088"/>
            <a:chExt cx="1879611" cy="3066774"/>
          </a:xfrm>
        </p:grpSpPr>
        <p:grpSp>
          <p:nvGrpSpPr>
            <p:cNvPr id="1585" name="Google Shape;1585;g20703228309_0_900"/>
            <p:cNvGrpSpPr/>
            <p:nvPr/>
          </p:nvGrpSpPr>
          <p:grpSpPr>
            <a:xfrm>
              <a:off x="1093901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586" name="Google Shape;1586;g20703228309_0_900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587" name="Google Shape;1587;g20703228309_0_900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8" name="Google Shape;1588;g20703228309_0_900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0</a:t>
                  </a:r>
                  <a:endParaRPr/>
                </a:p>
              </p:txBody>
            </p:sp>
            <p:sp>
              <p:nvSpPr>
                <p:cNvPr id="1589" name="Google Shape;1589;g20703228309_0_900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a0, a4</a:t>
                  </a:r>
                  <a:endParaRPr/>
                </a:p>
              </p:txBody>
            </p:sp>
            <p:sp>
              <p:nvSpPr>
                <p:cNvPr id="1590" name="Google Shape;1590;g20703228309_0_900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1" name="Google Shape;1591;g20703228309_0_900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2" name="Google Shape;1592;g20703228309_0_900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593" name="Google Shape;1593;g20703228309_0_900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594" name="Google Shape;1594;g20703228309_0_900"/>
                <p:cNvSpPr/>
                <p:nvPr/>
              </p:nvSpPr>
              <p:spPr>
                <a:xfrm>
                  <a:off x="2144483" y="5558769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595" name="Google Shape;1595;g20703228309_0_900"/>
              <p:cNvSpPr txBox="1"/>
              <p:nvPr/>
            </p:nvSpPr>
            <p:spPr>
              <a:xfrm>
                <a:off x="1727970" y="47613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596" name="Google Shape;1596;g20703228309_0_900"/>
            <p:cNvSpPr/>
            <p:nvPr/>
          </p:nvSpPr>
          <p:spPr>
            <a:xfrm>
              <a:off x="1733850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597" name="Google Shape;1597;g20703228309_0_900"/>
          <p:cNvGrpSpPr/>
          <p:nvPr/>
        </p:nvGrpSpPr>
        <p:grpSpPr>
          <a:xfrm>
            <a:off x="3570026" y="1221088"/>
            <a:ext cx="1879611" cy="3066774"/>
            <a:chOff x="3570026" y="1221088"/>
            <a:chExt cx="1879611" cy="3066774"/>
          </a:xfrm>
        </p:grpSpPr>
        <p:grpSp>
          <p:nvGrpSpPr>
            <p:cNvPr id="1598" name="Google Shape;1598;g20703228309_0_900"/>
            <p:cNvGrpSpPr/>
            <p:nvPr/>
          </p:nvGrpSpPr>
          <p:grpSpPr>
            <a:xfrm>
              <a:off x="3570026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599" name="Google Shape;1599;g20703228309_0_900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600" name="Google Shape;1600;g20703228309_0_900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1" name="Google Shape;1601;g20703228309_0_900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1</a:t>
                  </a:r>
                  <a:endParaRPr/>
                </a:p>
              </p:txBody>
            </p:sp>
            <p:sp>
              <p:nvSpPr>
                <p:cNvPr id="1602" name="Google Shape;1602;g20703228309_0_900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a1, a5</a:t>
                  </a:r>
                  <a:endParaRPr/>
                </a:p>
              </p:txBody>
            </p:sp>
            <p:sp>
              <p:nvSpPr>
                <p:cNvPr id="1603" name="Google Shape;1603;g20703228309_0_900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4" name="Google Shape;1604;g20703228309_0_900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5" name="Google Shape;1605;g20703228309_0_900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606" name="Google Shape;1606;g20703228309_0_900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607" name="Google Shape;1607;g20703228309_0_900"/>
                <p:cNvSpPr/>
                <p:nvPr/>
              </p:nvSpPr>
              <p:spPr>
                <a:xfrm>
                  <a:off x="2144483" y="5558769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08" name="Google Shape;1608;g20703228309_0_900"/>
              <p:cNvSpPr txBox="1"/>
              <p:nvPr/>
            </p:nvSpPr>
            <p:spPr>
              <a:xfrm>
                <a:off x="1727970" y="47613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609" name="Google Shape;1609;g20703228309_0_900"/>
            <p:cNvSpPr/>
            <p:nvPr/>
          </p:nvSpPr>
          <p:spPr>
            <a:xfrm>
              <a:off x="4209988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610" name="Google Shape;1610;g20703228309_0_900"/>
          <p:cNvGrpSpPr/>
          <p:nvPr/>
        </p:nvGrpSpPr>
        <p:grpSpPr>
          <a:xfrm>
            <a:off x="6298526" y="1221088"/>
            <a:ext cx="1879611" cy="3066774"/>
            <a:chOff x="6298526" y="1221088"/>
            <a:chExt cx="1879611" cy="3066774"/>
          </a:xfrm>
        </p:grpSpPr>
        <p:grpSp>
          <p:nvGrpSpPr>
            <p:cNvPr id="1611" name="Google Shape;1611;g20703228309_0_900"/>
            <p:cNvGrpSpPr/>
            <p:nvPr/>
          </p:nvGrpSpPr>
          <p:grpSpPr>
            <a:xfrm>
              <a:off x="6298526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612" name="Google Shape;1612;g20703228309_0_900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613" name="Google Shape;1613;g20703228309_0_900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4" name="Google Shape;1614;g20703228309_0_900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2</a:t>
                  </a:r>
                  <a:endParaRPr/>
                </a:p>
              </p:txBody>
            </p:sp>
            <p:sp>
              <p:nvSpPr>
                <p:cNvPr id="1615" name="Google Shape;1615;g20703228309_0_900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a2, a6</a:t>
                  </a:r>
                  <a:endParaRPr/>
                </a:p>
              </p:txBody>
            </p:sp>
            <p:sp>
              <p:nvSpPr>
                <p:cNvPr id="1616" name="Google Shape;1616;g20703228309_0_900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7" name="Google Shape;1617;g20703228309_0_900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8" name="Google Shape;1618;g20703228309_0_900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619" name="Google Shape;1619;g20703228309_0_900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620" name="Google Shape;1620;g20703228309_0_900"/>
                <p:cNvSpPr/>
                <p:nvPr/>
              </p:nvSpPr>
              <p:spPr>
                <a:xfrm>
                  <a:off x="2144483" y="5558769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21" name="Google Shape;1621;g20703228309_0_900"/>
              <p:cNvSpPr txBox="1"/>
              <p:nvPr/>
            </p:nvSpPr>
            <p:spPr>
              <a:xfrm>
                <a:off x="1727970" y="47613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622" name="Google Shape;1622;g20703228309_0_900"/>
            <p:cNvSpPr/>
            <p:nvPr/>
          </p:nvSpPr>
          <p:spPr>
            <a:xfrm>
              <a:off x="6938475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623" name="Google Shape;1623;g20703228309_0_900"/>
          <p:cNvGrpSpPr/>
          <p:nvPr/>
        </p:nvGrpSpPr>
        <p:grpSpPr>
          <a:xfrm>
            <a:off x="9218476" y="1221088"/>
            <a:ext cx="1879611" cy="3066774"/>
            <a:chOff x="9218476" y="1221088"/>
            <a:chExt cx="1879611" cy="3066774"/>
          </a:xfrm>
        </p:grpSpPr>
        <p:grpSp>
          <p:nvGrpSpPr>
            <p:cNvPr id="1624" name="Google Shape;1624;g20703228309_0_900"/>
            <p:cNvGrpSpPr/>
            <p:nvPr/>
          </p:nvGrpSpPr>
          <p:grpSpPr>
            <a:xfrm>
              <a:off x="9218476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625" name="Google Shape;1625;g20703228309_0_900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626" name="Google Shape;1626;g20703228309_0_900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7" name="Google Shape;1627;g20703228309_0_900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3</a:t>
                  </a:r>
                  <a:endParaRPr/>
                </a:p>
              </p:txBody>
            </p:sp>
            <p:sp>
              <p:nvSpPr>
                <p:cNvPr id="1628" name="Google Shape;1628;g20703228309_0_900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a3, a7</a:t>
                  </a:r>
                  <a:endParaRPr/>
                </a:p>
              </p:txBody>
            </p:sp>
            <p:sp>
              <p:nvSpPr>
                <p:cNvPr id="1629" name="Google Shape;1629;g20703228309_0_900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0" name="Google Shape;1630;g20703228309_0_900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1" name="Google Shape;1631;g20703228309_0_900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632" name="Google Shape;1632;g20703228309_0_900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633" name="Google Shape;1633;g20703228309_0_900"/>
                <p:cNvSpPr/>
                <p:nvPr/>
              </p:nvSpPr>
              <p:spPr>
                <a:xfrm>
                  <a:off x="2144483" y="5558769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634" name="Google Shape;1634;g20703228309_0_900"/>
              <p:cNvSpPr txBox="1"/>
              <p:nvPr/>
            </p:nvSpPr>
            <p:spPr>
              <a:xfrm>
                <a:off x="1727970" y="47613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635" name="Google Shape;1635;g20703228309_0_900"/>
            <p:cNvSpPr/>
            <p:nvPr/>
          </p:nvSpPr>
          <p:spPr>
            <a:xfrm>
              <a:off x="9858438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1636" name="Google Shape;1636;g20703228309_0_900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37" name="Google Shape;1637;g20703228309_0_900"/>
          <p:cNvGrpSpPr/>
          <p:nvPr/>
        </p:nvGrpSpPr>
        <p:grpSpPr>
          <a:xfrm>
            <a:off x="1205988" y="2107088"/>
            <a:ext cx="9780000" cy="369313"/>
            <a:chOff x="1205988" y="2107088"/>
            <a:chExt cx="9780000" cy="369313"/>
          </a:xfrm>
        </p:grpSpPr>
        <p:sp>
          <p:nvSpPr>
            <p:cNvPr id="1638" name="Google Shape;1638;g20703228309_0_900"/>
            <p:cNvSpPr txBox="1"/>
            <p:nvPr/>
          </p:nvSpPr>
          <p:spPr>
            <a:xfrm>
              <a:off x="1205988" y="2107100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0</a:t>
              </a:r>
              <a:endParaRPr sz="1200"/>
            </a:p>
          </p:txBody>
        </p:sp>
        <p:sp>
          <p:nvSpPr>
            <p:cNvPr id="1639" name="Google Shape;1639;g20703228309_0_900"/>
            <p:cNvSpPr txBox="1"/>
            <p:nvPr/>
          </p:nvSpPr>
          <p:spPr>
            <a:xfrm>
              <a:off x="3682113" y="2107100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1</a:t>
              </a:r>
              <a:endParaRPr sz="1200"/>
            </a:p>
          </p:txBody>
        </p:sp>
        <p:sp>
          <p:nvSpPr>
            <p:cNvPr id="1640" name="Google Shape;1640;g20703228309_0_900"/>
            <p:cNvSpPr txBox="1"/>
            <p:nvPr/>
          </p:nvSpPr>
          <p:spPr>
            <a:xfrm>
              <a:off x="6410625" y="2107088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2</a:t>
              </a:r>
              <a:endParaRPr sz="1200"/>
            </a:p>
          </p:txBody>
        </p:sp>
        <p:sp>
          <p:nvSpPr>
            <p:cNvPr id="1641" name="Google Shape;1641;g20703228309_0_900"/>
            <p:cNvSpPr txBox="1"/>
            <p:nvPr/>
          </p:nvSpPr>
          <p:spPr>
            <a:xfrm>
              <a:off x="9330588" y="2107088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3</a:t>
              </a:r>
              <a:endParaRPr sz="1200"/>
            </a:p>
          </p:txBody>
        </p:sp>
      </p:grpSp>
      <p:grpSp>
        <p:nvGrpSpPr>
          <p:cNvPr id="1642" name="Google Shape;1642;g20703228309_0_900"/>
          <p:cNvGrpSpPr/>
          <p:nvPr/>
        </p:nvGrpSpPr>
        <p:grpSpPr>
          <a:xfrm>
            <a:off x="1206025" y="2293700"/>
            <a:ext cx="9779975" cy="369300"/>
            <a:chOff x="1210913" y="2243375"/>
            <a:chExt cx="9779975" cy="369300"/>
          </a:xfrm>
        </p:grpSpPr>
        <p:sp>
          <p:nvSpPr>
            <p:cNvPr id="1643" name="Google Shape;1643;g20703228309_0_900"/>
            <p:cNvSpPr txBox="1"/>
            <p:nvPr/>
          </p:nvSpPr>
          <p:spPr>
            <a:xfrm>
              <a:off x="1210913" y="2243375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4</a:t>
              </a:r>
              <a:endParaRPr sz="1200"/>
            </a:p>
          </p:txBody>
        </p:sp>
        <p:sp>
          <p:nvSpPr>
            <p:cNvPr id="1644" name="Google Shape;1644;g20703228309_0_900"/>
            <p:cNvSpPr txBox="1"/>
            <p:nvPr/>
          </p:nvSpPr>
          <p:spPr>
            <a:xfrm>
              <a:off x="3687025" y="2243375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5</a:t>
              </a:r>
              <a:endParaRPr sz="1200"/>
            </a:p>
          </p:txBody>
        </p:sp>
        <p:sp>
          <p:nvSpPr>
            <p:cNvPr id="1645" name="Google Shape;1645;g20703228309_0_900"/>
            <p:cNvSpPr txBox="1"/>
            <p:nvPr/>
          </p:nvSpPr>
          <p:spPr>
            <a:xfrm>
              <a:off x="6415525" y="2243375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6</a:t>
              </a:r>
              <a:endParaRPr sz="1200"/>
            </a:p>
          </p:txBody>
        </p:sp>
        <p:sp>
          <p:nvSpPr>
            <p:cNvPr id="1646" name="Google Shape;1646;g20703228309_0_900"/>
            <p:cNvSpPr txBox="1"/>
            <p:nvPr/>
          </p:nvSpPr>
          <p:spPr>
            <a:xfrm>
              <a:off x="9335488" y="2243375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7</a:t>
              </a:r>
              <a:endParaRPr sz="1200"/>
            </a:p>
          </p:txBody>
        </p:sp>
      </p:grpSp>
      <p:sp>
        <p:nvSpPr>
          <p:cNvPr id="1647" name="Google Shape;1647;g20703228309_0_900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5.  Store results in memory</a:t>
            </a:r>
            <a:endParaRPr b="1"/>
          </a:p>
        </p:txBody>
      </p:sp>
      <p:sp>
        <p:nvSpPr>
          <p:cNvPr id="1648" name="Google Shape;1648;g20703228309_0_900"/>
          <p:cNvSpPr txBox="1"/>
          <p:nvPr/>
        </p:nvSpPr>
        <p:spPr>
          <a:xfrm>
            <a:off x="649275" y="694400"/>
            <a:ext cx="44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instruction: </a:t>
            </a:r>
            <a:r>
              <a:rPr b="1" lang="en-US"/>
              <a:t>vssebc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g20703228309_0_900"/>
          <p:cNvSpPr txBox="1"/>
          <p:nvPr/>
        </p:nvSpPr>
        <p:spPr>
          <a:xfrm>
            <a:off x="8097950" y="4995825"/>
            <a:ext cx="308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 of new instructions: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LLVM Compiler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Spike ISA simulator</a:t>
            </a:r>
            <a:endParaRPr/>
          </a:p>
        </p:txBody>
      </p:sp>
      <p:sp>
        <p:nvSpPr>
          <p:cNvPr id="1650" name="Google Shape;1650;g20703228309_0_900"/>
          <p:cNvSpPr txBox="1"/>
          <p:nvPr/>
        </p:nvSpPr>
        <p:spPr>
          <a:xfrm>
            <a:off x="217100" y="5243850"/>
            <a:ext cx="389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efficient if storing the transposed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(better memory bandwidth utilization)</a:t>
            </a:r>
            <a:endParaRPr/>
          </a:p>
        </p:txBody>
      </p:sp>
      <p:sp>
        <p:nvSpPr>
          <p:cNvPr id="1651" name="Google Shape;1651;g20703228309_0_900"/>
          <p:cNvSpPr/>
          <p:nvPr/>
        </p:nvSpPr>
        <p:spPr>
          <a:xfrm>
            <a:off x="4873763" y="4515600"/>
            <a:ext cx="2461800" cy="7575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VSTU</a:t>
            </a:r>
            <a:endParaRPr/>
          </a:p>
        </p:txBody>
      </p:sp>
      <p:sp>
        <p:nvSpPr>
          <p:cNvPr id="1652" name="Google Shape;1652;g20703228309_0_900"/>
          <p:cNvSpPr/>
          <p:nvPr/>
        </p:nvSpPr>
        <p:spPr>
          <a:xfrm>
            <a:off x="4873763" y="5614800"/>
            <a:ext cx="2461800" cy="757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Memory</a:t>
            </a:r>
            <a:endParaRPr/>
          </a:p>
        </p:txBody>
      </p:sp>
      <p:cxnSp>
        <p:nvCxnSpPr>
          <p:cNvPr id="1653" name="Google Shape;1653;g20703228309_0_900"/>
          <p:cNvCxnSpPr>
            <a:stCxn id="1651" idx="2"/>
            <a:endCxn id="1652" idx="0"/>
          </p:cNvCxnSpPr>
          <p:nvPr/>
        </p:nvCxnSpPr>
        <p:spPr>
          <a:xfrm>
            <a:off x="6104663" y="5273100"/>
            <a:ext cx="0" cy="3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4" name="Google Shape;1654;g20703228309_0_900"/>
          <p:cNvSpPr/>
          <p:nvPr/>
        </p:nvSpPr>
        <p:spPr>
          <a:xfrm>
            <a:off x="1524025" y="2191325"/>
            <a:ext cx="9180000" cy="40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5" name="Google Shape;1655;g20703228309_0_900"/>
          <p:cNvCxnSpPr>
            <a:stCxn id="1654" idx="2"/>
            <a:endCxn id="1651" idx="0"/>
          </p:cNvCxnSpPr>
          <p:nvPr/>
        </p:nvCxnSpPr>
        <p:spPr>
          <a:xfrm flipH="1">
            <a:off x="6104725" y="2591525"/>
            <a:ext cx="9300" cy="19242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6" name="Google Shape;1656;g20703228309_0_900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chemeClr val="accent1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  <p:sp>
        <p:nvSpPr>
          <p:cNvPr id="1657" name="Google Shape;1657;g20703228309_0_900"/>
          <p:cNvSpPr/>
          <p:nvPr/>
        </p:nvSpPr>
        <p:spPr>
          <a:xfrm rot="5400000">
            <a:off x="8175139" y="222298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g20703228309_0_900"/>
          <p:cNvSpPr/>
          <p:nvPr/>
        </p:nvSpPr>
        <p:spPr>
          <a:xfrm rot="5400000">
            <a:off x="8004615" y="222298"/>
            <a:ext cx="161100" cy="1704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g20703228309_0_900"/>
          <p:cNvSpPr/>
          <p:nvPr/>
        </p:nvSpPr>
        <p:spPr>
          <a:xfrm rot="5400000">
            <a:off x="7834091" y="222298"/>
            <a:ext cx="161100" cy="1704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g20703228309_0_900"/>
          <p:cNvSpPr/>
          <p:nvPr/>
        </p:nvSpPr>
        <p:spPr>
          <a:xfrm rot="5400000">
            <a:off x="7663567" y="222298"/>
            <a:ext cx="161100" cy="1704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g20703228309_0_900"/>
          <p:cNvSpPr/>
          <p:nvPr/>
        </p:nvSpPr>
        <p:spPr>
          <a:xfrm rot="5400000">
            <a:off x="7493043" y="222298"/>
            <a:ext cx="161100" cy="1704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g20703228309_0_900"/>
          <p:cNvSpPr/>
          <p:nvPr/>
        </p:nvSpPr>
        <p:spPr>
          <a:xfrm rot="5400000">
            <a:off x="8345663" y="222298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g20703228309_0_900"/>
          <p:cNvSpPr/>
          <p:nvPr/>
        </p:nvSpPr>
        <p:spPr>
          <a:xfrm rot="5400000">
            <a:off x="8516186" y="222298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g20703228309_0_900"/>
          <p:cNvSpPr/>
          <p:nvPr/>
        </p:nvSpPr>
        <p:spPr>
          <a:xfrm rot="5400000">
            <a:off x="8686710" y="222298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g20703228309_0_900"/>
          <p:cNvSpPr/>
          <p:nvPr/>
        </p:nvSpPr>
        <p:spPr>
          <a:xfrm rot="5400000">
            <a:off x="8175139" y="383442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g20703228309_0_900"/>
          <p:cNvSpPr/>
          <p:nvPr/>
        </p:nvSpPr>
        <p:spPr>
          <a:xfrm rot="5400000">
            <a:off x="8004615" y="383442"/>
            <a:ext cx="161100" cy="1704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g20703228309_0_900"/>
          <p:cNvSpPr/>
          <p:nvPr/>
        </p:nvSpPr>
        <p:spPr>
          <a:xfrm rot="5400000">
            <a:off x="7834091" y="383442"/>
            <a:ext cx="161100" cy="1704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g20703228309_0_900"/>
          <p:cNvSpPr/>
          <p:nvPr/>
        </p:nvSpPr>
        <p:spPr>
          <a:xfrm rot="5400000">
            <a:off x="7663567" y="383442"/>
            <a:ext cx="161100" cy="1704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g20703228309_0_900"/>
          <p:cNvSpPr/>
          <p:nvPr/>
        </p:nvSpPr>
        <p:spPr>
          <a:xfrm rot="5400000">
            <a:off x="7493043" y="383442"/>
            <a:ext cx="161100" cy="1704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g20703228309_0_900"/>
          <p:cNvSpPr/>
          <p:nvPr/>
        </p:nvSpPr>
        <p:spPr>
          <a:xfrm rot="5400000">
            <a:off x="8345663" y="383442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g20703228309_0_900"/>
          <p:cNvSpPr/>
          <p:nvPr/>
        </p:nvSpPr>
        <p:spPr>
          <a:xfrm rot="5400000">
            <a:off x="8516186" y="383442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g20703228309_0_900"/>
          <p:cNvSpPr/>
          <p:nvPr/>
        </p:nvSpPr>
        <p:spPr>
          <a:xfrm rot="5400000">
            <a:off x="8686710" y="383442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g20703228309_0_900"/>
          <p:cNvSpPr/>
          <p:nvPr/>
        </p:nvSpPr>
        <p:spPr>
          <a:xfrm rot="5400000">
            <a:off x="8175139" y="544586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g20703228309_0_900"/>
          <p:cNvSpPr/>
          <p:nvPr/>
        </p:nvSpPr>
        <p:spPr>
          <a:xfrm rot="5400000">
            <a:off x="8004615" y="544586"/>
            <a:ext cx="161100" cy="1704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g20703228309_0_900"/>
          <p:cNvSpPr/>
          <p:nvPr/>
        </p:nvSpPr>
        <p:spPr>
          <a:xfrm rot="5400000">
            <a:off x="7834091" y="544586"/>
            <a:ext cx="161100" cy="1704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g20703228309_0_900"/>
          <p:cNvSpPr/>
          <p:nvPr/>
        </p:nvSpPr>
        <p:spPr>
          <a:xfrm rot="5400000">
            <a:off x="7663567" y="544586"/>
            <a:ext cx="161100" cy="1704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g20703228309_0_900"/>
          <p:cNvSpPr/>
          <p:nvPr/>
        </p:nvSpPr>
        <p:spPr>
          <a:xfrm rot="5400000">
            <a:off x="7493043" y="544586"/>
            <a:ext cx="161100" cy="1704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g20703228309_0_900"/>
          <p:cNvSpPr/>
          <p:nvPr/>
        </p:nvSpPr>
        <p:spPr>
          <a:xfrm rot="5400000">
            <a:off x="8345663" y="544586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g20703228309_0_900"/>
          <p:cNvSpPr/>
          <p:nvPr/>
        </p:nvSpPr>
        <p:spPr>
          <a:xfrm rot="5400000">
            <a:off x="8516186" y="544586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g20703228309_0_900"/>
          <p:cNvSpPr/>
          <p:nvPr/>
        </p:nvSpPr>
        <p:spPr>
          <a:xfrm rot="5400000">
            <a:off x="8686710" y="544586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g20703228309_0_900"/>
          <p:cNvSpPr/>
          <p:nvPr/>
        </p:nvSpPr>
        <p:spPr>
          <a:xfrm rot="5400000">
            <a:off x="8175139" y="705730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g20703228309_0_900"/>
          <p:cNvSpPr/>
          <p:nvPr/>
        </p:nvSpPr>
        <p:spPr>
          <a:xfrm rot="5400000">
            <a:off x="8004615" y="705730"/>
            <a:ext cx="161100" cy="1704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g20703228309_0_900"/>
          <p:cNvSpPr/>
          <p:nvPr/>
        </p:nvSpPr>
        <p:spPr>
          <a:xfrm rot="5400000">
            <a:off x="7834091" y="705730"/>
            <a:ext cx="161100" cy="1704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g20703228309_0_900"/>
          <p:cNvSpPr/>
          <p:nvPr/>
        </p:nvSpPr>
        <p:spPr>
          <a:xfrm rot="5400000">
            <a:off x="7663567" y="705730"/>
            <a:ext cx="161100" cy="1704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g20703228309_0_900"/>
          <p:cNvSpPr/>
          <p:nvPr/>
        </p:nvSpPr>
        <p:spPr>
          <a:xfrm rot="5400000">
            <a:off x="7493043" y="705730"/>
            <a:ext cx="161100" cy="1704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g20703228309_0_900"/>
          <p:cNvSpPr/>
          <p:nvPr/>
        </p:nvSpPr>
        <p:spPr>
          <a:xfrm rot="5400000">
            <a:off x="8345663" y="705730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g20703228309_0_900"/>
          <p:cNvSpPr/>
          <p:nvPr/>
        </p:nvSpPr>
        <p:spPr>
          <a:xfrm rot="5400000">
            <a:off x="8516186" y="705730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g20703228309_0_900"/>
          <p:cNvSpPr/>
          <p:nvPr/>
        </p:nvSpPr>
        <p:spPr>
          <a:xfrm rot="5400000">
            <a:off x="8686710" y="705730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g20703228309_0_900"/>
          <p:cNvSpPr/>
          <p:nvPr/>
        </p:nvSpPr>
        <p:spPr>
          <a:xfrm rot="5400000">
            <a:off x="8175139" y="866874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g20703228309_0_900"/>
          <p:cNvSpPr/>
          <p:nvPr/>
        </p:nvSpPr>
        <p:spPr>
          <a:xfrm rot="5400000">
            <a:off x="8004615" y="866874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g20703228309_0_900"/>
          <p:cNvSpPr/>
          <p:nvPr/>
        </p:nvSpPr>
        <p:spPr>
          <a:xfrm rot="5400000">
            <a:off x="7834091" y="866874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g20703228309_0_900"/>
          <p:cNvSpPr/>
          <p:nvPr/>
        </p:nvSpPr>
        <p:spPr>
          <a:xfrm rot="5400000">
            <a:off x="7663567" y="866874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g20703228309_0_900"/>
          <p:cNvSpPr/>
          <p:nvPr/>
        </p:nvSpPr>
        <p:spPr>
          <a:xfrm rot="5400000">
            <a:off x="7493043" y="866874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g20703228309_0_900"/>
          <p:cNvSpPr/>
          <p:nvPr/>
        </p:nvSpPr>
        <p:spPr>
          <a:xfrm rot="5400000">
            <a:off x="8345663" y="866874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g20703228309_0_900"/>
          <p:cNvSpPr/>
          <p:nvPr/>
        </p:nvSpPr>
        <p:spPr>
          <a:xfrm rot="5400000">
            <a:off x="8516186" y="866874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g20703228309_0_900"/>
          <p:cNvSpPr/>
          <p:nvPr/>
        </p:nvSpPr>
        <p:spPr>
          <a:xfrm rot="5400000">
            <a:off x="8686710" y="866874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g20703228309_0_900"/>
          <p:cNvSpPr/>
          <p:nvPr/>
        </p:nvSpPr>
        <p:spPr>
          <a:xfrm rot="5400000">
            <a:off x="8175139" y="1028018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g20703228309_0_900"/>
          <p:cNvSpPr/>
          <p:nvPr/>
        </p:nvSpPr>
        <p:spPr>
          <a:xfrm rot="5400000">
            <a:off x="8004615" y="1028018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g20703228309_0_900"/>
          <p:cNvSpPr/>
          <p:nvPr/>
        </p:nvSpPr>
        <p:spPr>
          <a:xfrm rot="5400000">
            <a:off x="7834091" y="1028018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g20703228309_0_900"/>
          <p:cNvSpPr/>
          <p:nvPr/>
        </p:nvSpPr>
        <p:spPr>
          <a:xfrm rot="5400000">
            <a:off x="7663567" y="1028018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g20703228309_0_900"/>
          <p:cNvSpPr/>
          <p:nvPr/>
        </p:nvSpPr>
        <p:spPr>
          <a:xfrm rot="5400000">
            <a:off x="7493043" y="1028018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g20703228309_0_900"/>
          <p:cNvSpPr/>
          <p:nvPr/>
        </p:nvSpPr>
        <p:spPr>
          <a:xfrm rot="5400000">
            <a:off x="8345663" y="1028018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g20703228309_0_900"/>
          <p:cNvSpPr/>
          <p:nvPr/>
        </p:nvSpPr>
        <p:spPr>
          <a:xfrm rot="5400000">
            <a:off x="8516186" y="1028018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g20703228309_0_900"/>
          <p:cNvSpPr/>
          <p:nvPr/>
        </p:nvSpPr>
        <p:spPr>
          <a:xfrm rot="5400000">
            <a:off x="8686710" y="1028018"/>
            <a:ext cx="161100" cy="170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g20703228309_0_900"/>
          <p:cNvSpPr/>
          <p:nvPr/>
        </p:nvSpPr>
        <p:spPr>
          <a:xfrm rot="2554198">
            <a:off x="8072859" y="371258"/>
            <a:ext cx="195125" cy="530586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20504761c68_0_100"/>
          <p:cNvSpPr/>
          <p:nvPr/>
        </p:nvSpPr>
        <p:spPr>
          <a:xfrm>
            <a:off x="1798375" y="978300"/>
            <a:ext cx="10200600" cy="4801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12" name="Google Shape;1712;g20504761c68_0_100"/>
          <p:cNvGrpSpPr/>
          <p:nvPr/>
        </p:nvGrpSpPr>
        <p:grpSpPr>
          <a:xfrm>
            <a:off x="9105476" y="1895613"/>
            <a:ext cx="1879611" cy="3066774"/>
            <a:chOff x="1093901" y="1221088"/>
            <a:chExt cx="1879611" cy="3066774"/>
          </a:xfrm>
        </p:grpSpPr>
        <p:grpSp>
          <p:nvGrpSpPr>
            <p:cNvPr id="1713" name="Google Shape;1713;g20504761c68_0_100"/>
            <p:cNvGrpSpPr/>
            <p:nvPr/>
          </p:nvGrpSpPr>
          <p:grpSpPr>
            <a:xfrm>
              <a:off x="1093901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714" name="Google Shape;1714;g20504761c68_0_100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715" name="Google Shape;1715;g20504761c68_0_100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6" name="Google Shape;1716;g20504761c68_0_100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0</a:t>
                  </a:r>
                  <a:endParaRPr/>
                </a:p>
              </p:txBody>
            </p:sp>
            <p:sp>
              <p:nvSpPr>
                <p:cNvPr id="1717" name="Google Shape;1717;g20504761c68_0_100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8" name="Google Shape;1718;g20504761c68_0_100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9" name="Google Shape;1719;g20504761c68_0_100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0" name="Google Shape;1720;g20504761c68_0_100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721" name="Google Shape;1721;g20504761c68_0_100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722" name="Google Shape;1722;g20504761c68_0_100"/>
                <p:cNvSpPr/>
                <p:nvPr/>
              </p:nvSpPr>
              <p:spPr>
                <a:xfrm>
                  <a:off x="2144483" y="5558769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23" name="Google Shape;1723;g20504761c68_0_100"/>
              <p:cNvSpPr txBox="1"/>
              <p:nvPr/>
            </p:nvSpPr>
            <p:spPr>
              <a:xfrm>
                <a:off x="1727970" y="47613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724" name="Google Shape;1724;g20504761c68_0_100"/>
            <p:cNvSpPr/>
            <p:nvPr/>
          </p:nvSpPr>
          <p:spPr>
            <a:xfrm>
              <a:off x="1733850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1725" name="Google Shape;1725;g20504761c68_0_100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Hardware: Broadcast Buffer</a:t>
            </a:r>
            <a:endParaRPr b="1"/>
          </a:p>
        </p:txBody>
      </p:sp>
      <p:sp>
        <p:nvSpPr>
          <p:cNvPr id="1726" name="Google Shape;1726;g20504761c68_0_100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7" name="Google Shape;1727;g20504761c68_0_100"/>
          <p:cNvSpPr/>
          <p:nvPr/>
        </p:nvSpPr>
        <p:spPr>
          <a:xfrm>
            <a:off x="4850900" y="2300188"/>
            <a:ext cx="2125200" cy="27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g20504761c68_0_100"/>
          <p:cNvSpPr/>
          <p:nvPr/>
        </p:nvSpPr>
        <p:spPr>
          <a:xfrm>
            <a:off x="5263988" y="2777500"/>
            <a:ext cx="1299000" cy="6513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FIFO 0</a:t>
            </a:r>
            <a:endParaRPr/>
          </a:p>
        </p:txBody>
      </p:sp>
      <p:sp>
        <p:nvSpPr>
          <p:cNvPr id="1729" name="Google Shape;1729;g20504761c68_0_100"/>
          <p:cNvSpPr/>
          <p:nvPr/>
        </p:nvSpPr>
        <p:spPr>
          <a:xfrm>
            <a:off x="5263988" y="3957825"/>
            <a:ext cx="1299000" cy="6513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FIFO 1</a:t>
            </a:r>
            <a:endParaRPr/>
          </a:p>
        </p:txBody>
      </p:sp>
      <p:sp>
        <p:nvSpPr>
          <p:cNvPr id="1730" name="Google Shape;1730;g20504761c68_0_100"/>
          <p:cNvSpPr txBox="1"/>
          <p:nvPr/>
        </p:nvSpPr>
        <p:spPr>
          <a:xfrm>
            <a:off x="5189900" y="1827213"/>
            <a:ext cx="14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bc_buffer</a:t>
            </a:r>
            <a:endParaRPr/>
          </a:p>
        </p:txBody>
      </p:sp>
      <p:sp>
        <p:nvSpPr>
          <p:cNvPr id="1731" name="Google Shape;1731;g20504761c68_0_100"/>
          <p:cNvSpPr/>
          <p:nvPr/>
        </p:nvSpPr>
        <p:spPr>
          <a:xfrm>
            <a:off x="2047023" y="2534203"/>
            <a:ext cx="1343100" cy="22626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2" name="Google Shape;1732;g20504761c68_0_100"/>
          <p:cNvGrpSpPr/>
          <p:nvPr/>
        </p:nvGrpSpPr>
        <p:grpSpPr>
          <a:xfrm>
            <a:off x="5913476" y="2123729"/>
            <a:ext cx="3192000" cy="1465712"/>
            <a:chOff x="5913476" y="2123729"/>
            <a:chExt cx="3192000" cy="1465712"/>
          </a:xfrm>
        </p:grpSpPr>
        <p:cxnSp>
          <p:nvCxnSpPr>
            <p:cNvPr id="1733" name="Google Shape;1733;g20504761c68_0_100"/>
            <p:cNvCxnSpPr>
              <a:stCxn id="1715" idx="1"/>
              <a:endCxn id="1728" idx="0"/>
            </p:cNvCxnSpPr>
            <p:nvPr/>
          </p:nvCxnSpPr>
          <p:spPr>
            <a:xfrm rot="10800000">
              <a:off x="5913476" y="2777641"/>
              <a:ext cx="3192000" cy="811800"/>
            </a:xfrm>
            <a:prstGeom prst="curvedConnector4">
              <a:avLst>
                <a:gd fmla="val 39826" name="adj1"/>
                <a:gd fmla="val 129350" name="adj2"/>
              </a:avLst>
            </a:prstGeom>
            <a:noFill/>
            <a:ln cap="flat" cmpd="sng" w="9525">
              <a:solidFill>
                <a:srgbClr val="595959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1734" name="Google Shape;1734;g20504761c68_0_100"/>
            <p:cNvSpPr txBox="1"/>
            <p:nvPr/>
          </p:nvSpPr>
          <p:spPr>
            <a:xfrm>
              <a:off x="7013322" y="2123729"/>
              <a:ext cx="1896096" cy="3692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invalidate when finish</a:t>
              </a:r>
              <a:endParaRPr sz="1200"/>
            </a:p>
          </p:txBody>
        </p:sp>
      </p:grpSp>
      <p:sp>
        <p:nvSpPr>
          <p:cNvPr id="1735" name="Google Shape;1735;g20504761c68_0_100"/>
          <p:cNvSpPr txBox="1"/>
          <p:nvPr/>
        </p:nvSpPr>
        <p:spPr>
          <a:xfrm>
            <a:off x="5158850" y="4707250"/>
            <a:ext cx="15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* 32 * 32 bits</a:t>
            </a:r>
            <a:endParaRPr/>
          </a:p>
        </p:txBody>
      </p:sp>
      <p:grpSp>
        <p:nvGrpSpPr>
          <p:cNvPr id="1736" name="Google Shape;1736;g20504761c68_0_100"/>
          <p:cNvGrpSpPr/>
          <p:nvPr/>
        </p:nvGrpSpPr>
        <p:grpSpPr>
          <a:xfrm>
            <a:off x="3390123" y="3103150"/>
            <a:ext cx="5715364" cy="1180353"/>
            <a:chOff x="3390123" y="3103150"/>
            <a:chExt cx="5715364" cy="1180353"/>
          </a:xfrm>
        </p:grpSpPr>
        <p:sp>
          <p:nvSpPr>
            <p:cNvPr id="1737" name="Google Shape;1737;g20504761c68_0_100"/>
            <p:cNvSpPr txBox="1"/>
            <p:nvPr/>
          </p:nvSpPr>
          <p:spPr>
            <a:xfrm>
              <a:off x="7071925" y="3146188"/>
              <a:ext cx="77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read</a:t>
              </a:r>
              <a:endParaRPr/>
            </a:p>
          </p:txBody>
        </p:sp>
        <p:sp>
          <p:nvSpPr>
            <p:cNvPr id="1738" name="Google Shape;1738;g20504761c68_0_100"/>
            <p:cNvSpPr txBox="1"/>
            <p:nvPr/>
          </p:nvSpPr>
          <p:spPr>
            <a:xfrm>
              <a:off x="4075100" y="3557613"/>
              <a:ext cx="77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write</a:t>
              </a:r>
              <a:endParaRPr/>
            </a:p>
          </p:txBody>
        </p:sp>
        <p:cxnSp>
          <p:nvCxnSpPr>
            <p:cNvPr id="1739" name="Google Shape;1739;g20504761c68_0_100"/>
            <p:cNvCxnSpPr>
              <a:stCxn id="1728" idx="3"/>
              <a:endCxn id="1715" idx="1"/>
            </p:cNvCxnSpPr>
            <p:nvPr/>
          </p:nvCxnSpPr>
          <p:spPr>
            <a:xfrm>
              <a:off x="6562988" y="3103150"/>
              <a:ext cx="2542500" cy="4863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740" name="Google Shape;1740;g20504761c68_0_100"/>
            <p:cNvCxnSpPr>
              <a:stCxn id="1731" idx="3"/>
              <a:endCxn id="1729" idx="1"/>
            </p:cNvCxnSpPr>
            <p:nvPr/>
          </p:nvCxnSpPr>
          <p:spPr>
            <a:xfrm>
              <a:off x="3390123" y="3665503"/>
              <a:ext cx="1873800" cy="618000"/>
            </a:xfrm>
            <a:prstGeom prst="curvedConnector3">
              <a:avLst>
                <a:gd fmla="val 50002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741" name="Google Shape;1741;g20504761c68_0_100"/>
          <p:cNvGrpSpPr/>
          <p:nvPr/>
        </p:nvGrpSpPr>
        <p:grpSpPr>
          <a:xfrm>
            <a:off x="3390123" y="3028788"/>
            <a:ext cx="5715364" cy="1254688"/>
            <a:chOff x="3390123" y="3028788"/>
            <a:chExt cx="5715364" cy="1254688"/>
          </a:xfrm>
        </p:grpSpPr>
        <p:sp>
          <p:nvSpPr>
            <p:cNvPr id="1742" name="Google Shape;1742;g20504761c68_0_100"/>
            <p:cNvSpPr txBox="1"/>
            <p:nvPr/>
          </p:nvSpPr>
          <p:spPr>
            <a:xfrm>
              <a:off x="3813775" y="3028788"/>
              <a:ext cx="77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write</a:t>
              </a:r>
              <a:endParaRPr/>
            </a:p>
          </p:txBody>
        </p:sp>
        <p:cxnSp>
          <p:nvCxnSpPr>
            <p:cNvPr id="1743" name="Google Shape;1743;g20504761c68_0_100"/>
            <p:cNvCxnSpPr>
              <a:stCxn id="1729" idx="3"/>
              <a:endCxn id="1715" idx="1"/>
            </p:cNvCxnSpPr>
            <p:nvPr/>
          </p:nvCxnSpPr>
          <p:spPr>
            <a:xfrm flipH="1" rot="10800000">
              <a:off x="6562988" y="3589575"/>
              <a:ext cx="2542500" cy="6939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44" name="Google Shape;1744;g20504761c68_0_100"/>
            <p:cNvSpPr txBox="1"/>
            <p:nvPr/>
          </p:nvSpPr>
          <p:spPr>
            <a:xfrm>
              <a:off x="7080950" y="3777463"/>
              <a:ext cx="77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read</a:t>
              </a:r>
              <a:endParaRPr/>
            </a:p>
          </p:txBody>
        </p:sp>
        <p:cxnSp>
          <p:nvCxnSpPr>
            <p:cNvPr id="1745" name="Google Shape;1745;g20504761c68_0_100"/>
            <p:cNvCxnSpPr>
              <a:stCxn id="1731" idx="3"/>
              <a:endCxn id="1728" idx="1"/>
            </p:cNvCxnSpPr>
            <p:nvPr/>
          </p:nvCxnSpPr>
          <p:spPr>
            <a:xfrm flipH="1" rot="10800000">
              <a:off x="3390123" y="3103003"/>
              <a:ext cx="1873800" cy="562500"/>
            </a:xfrm>
            <a:prstGeom prst="curvedConnector3">
              <a:avLst>
                <a:gd fmla="val 50002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746" name="Google Shape;1746;g20504761c68_0_100"/>
          <p:cNvSpPr/>
          <p:nvPr/>
        </p:nvSpPr>
        <p:spPr>
          <a:xfrm>
            <a:off x="2161775" y="2867650"/>
            <a:ext cx="1113600" cy="4710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ADDRGEN</a:t>
            </a:r>
            <a:endParaRPr/>
          </a:p>
        </p:txBody>
      </p:sp>
      <p:sp>
        <p:nvSpPr>
          <p:cNvPr id="1747" name="Google Shape;1747;g20504761c68_0_100"/>
          <p:cNvSpPr/>
          <p:nvPr/>
        </p:nvSpPr>
        <p:spPr>
          <a:xfrm>
            <a:off x="2161775" y="3665500"/>
            <a:ext cx="1113600" cy="7278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VLDU</a:t>
            </a:r>
            <a:endParaRPr/>
          </a:p>
        </p:txBody>
      </p:sp>
      <p:sp>
        <p:nvSpPr>
          <p:cNvPr id="1748" name="Google Shape;1748;g20504761c68_0_100"/>
          <p:cNvSpPr/>
          <p:nvPr/>
        </p:nvSpPr>
        <p:spPr>
          <a:xfrm>
            <a:off x="600800" y="2193850"/>
            <a:ext cx="963300" cy="29433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MEM</a:t>
            </a:r>
            <a:endParaRPr/>
          </a:p>
        </p:txBody>
      </p:sp>
      <p:cxnSp>
        <p:nvCxnSpPr>
          <p:cNvPr id="1749" name="Google Shape;1749;g20504761c68_0_100"/>
          <p:cNvCxnSpPr>
            <a:stCxn id="1748" idx="3"/>
            <a:endCxn id="1731" idx="1"/>
          </p:cNvCxnSpPr>
          <p:nvPr/>
        </p:nvCxnSpPr>
        <p:spPr>
          <a:xfrm>
            <a:off x="1564100" y="3665500"/>
            <a:ext cx="48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50" name="Google Shape;1750;g20504761c68_0_100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chemeClr val="accent1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  <p:sp>
        <p:nvSpPr>
          <p:cNvPr id="1751" name="Google Shape;1751;g20504761c68_0_100"/>
          <p:cNvSpPr txBox="1"/>
          <p:nvPr/>
        </p:nvSpPr>
        <p:spPr>
          <a:xfrm>
            <a:off x="11210375" y="3264300"/>
            <a:ext cx="67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…</a:t>
            </a:r>
            <a:endParaRPr sz="2000"/>
          </a:p>
        </p:txBody>
      </p:sp>
      <p:sp>
        <p:nvSpPr>
          <p:cNvPr id="1752" name="Google Shape;1752;g20504761c68_0_100"/>
          <p:cNvSpPr txBox="1"/>
          <p:nvPr/>
        </p:nvSpPr>
        <p:spPr>
          <a:xfrm>
            <a:off x="5849775" y="1167950"/>
            <a:ext cx="20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Ara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20504761c68_0_107"/>
          <p:cNvSpPr/>
          <p:nvPr/>
        </p:nvSpPr>
        <p:spPr>
          <a:xfrm>
            <a:off x="3816625" y="967700"/>
            <a:ext cx="7744500" cy="48015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g20504761c68_0_107"/>
          <p:cNvSpPr txBox="1"/>
          <p:nvPr/>
        </p:nvSpPr>
        <p:spPr>
          <a:xfrm>
            <a:off x="6560100" y="1157350"/>
            <a:ext cx="201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Ara</a:t>
            </a:r>
            <a:endParaRPr b="1"/>
          </a:p>
        </p:txBody>
      </p:sp>
      <p:sp>
        <p:nvSpPr>
          <p:cNvPr id="1760" name="Google Shape;1760;g20504761c68_0_107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Hardware: </a:t>
            </a:r>
            <a:r>
              <a:rPr b="1" lang="en-US"/>
              <a:t>Broadcast Operand Queue</a:t>
            </a:r>
            <a:endParaRPr b="1"/>
          </a:p>
        </p:txBody>
      </p:sp>
      <p:sp>
        <p:nvSpPr>
          <p:cNvPr id="1761" name="Google Shape;1761;g20504761c68_0_107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762" name="Google Shape;1762;g20504761c68_0_107"/>
          <p:cNvGrpSpPr/>
          <p:nvPr/>
        </p:nvGrpSpPr>
        <p:grpSpPr>
          <a:xfrm>
            <a:off x="4865026" y="1221863"/>
            <a:ext cx="1879611" cy="3066774"/>
            <a:chOff x="1093901" y="1221088"/>
            <a:chExt cx="1879611" cy="3066774"/>
          </a:xfrm>
        </p:grpSpPr>
        <p:grpSp>
          <p:nvGrpSpPr>
            <p:cNvPr id="1763" name="Google Shape;1763;g20504761c68_0_107"/>
            <p:cNvGrpSpPr/>
            <p:nvPr/>
          </p:nvGrpSpPr>
          <p:grpSpPr>
            <a:xfrm>
              <a:off x="1093901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764" name="Google Shape;1764;g20504761c68_0_107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765" name="Google Shape;1765;g20504761c68_0_107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6" name="Google Shape;1766;g20504761c68_0_107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1</a:t>
                  </a:r>
                  <a:endParaRPr/>
                </a:p>
              </p:txBody>
            </p:sp>
            <p:sp>
              <p:nvSpPr>
                <p:cNvPr id="1767" name="Google Shape;1767;g20504761c68_0_107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8" name="Google Shape;1768;g20504761c68_0_107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9" name="Google Shape;1769;g20504761c68_0_107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0" name="Google Shape;1770;g20504761c68_0_107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771" name="Google Shape;1771;g20504761c68_0_107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772" name="Google Shape;1772;g20504761c68_0_107"/>
                <p:cNvSpPr/>
                <p:nvPr/>
              </p:nvSpPr>
              <p:spPr>
                <a:xfrm>
                  <a:off x="2144483" y="5331837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73" name="Google Shape;1773;g20504761c68_0_107"/>
              <p:cNvSpPr txBox="1"/>
              <p:nvPr/>
            </p:nvSpPr>
            <p:spPr>
              <a:xfrm>
                <a:off x="1727957" y="45324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774" name="Google Shape;1774;g20504761c68_0_107"/>
            <p:cNvSpPr/>
            <p:nvPr/>
          </p:nvSpPr>
          <p:spPr>
            <a:xfrm>
              <a:off x="1733850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1775" name="Google Shape;1775;g20504761c68_0_107"/>
          <p:cNvSpPr txBox="1"/>
          <p:nvPr/>
        </p:nvSpPr>
        <p:spPr>
          <a:xfrm>
            <a:off x="3072975" y="4831925"/>
            <a:ext cx="137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broadcast data</a:t>
            </a:r>
            <a:endParaRPr/>
          </a:p>
        </p:txBody>
      </p:sp>
      <p:cxnSp>
        <p:nvCxnSpPr>
          <p:cNvPr id="1776" name="Google Shape;1776;g20504761c68_0_107"/>
          <p:cNvCxnSpPr>
            <a:stCxn id="1775" idx="3"/>
            <a:endCxn id="1774" idx="2"/>
          </p:cNvCxnSpPr>
          <p:nvPr/>
        </p:nvCxnSpPr>
        <p:spPr>
          <a:xfrm flipH="1" rot="10800000">
            <a:off x="4452675" y="4195925"/>
            <a:ext cx="1352100" cy="836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7" name="Google Shape;1777;g20504761c68_0_107"/>
          <p:cNvCxnSpPr>
            <a:stCxn id="1774" idx="0"/>
            <a:endCxn id="1772" idx="2"/>
          </p:cNvCxnSpPr>
          <p:nvPr/>
        </p:nvCxnSpPr>
        <p:spPr>
          <a:xfrm rot="10800000">
            <a:off x="5804825" y="3849450"/>
            <a:ext cx="0" cy="19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778" name="Google Shape;1778;g20504761c68_0_107"/>
          <p:cNvGrpSpPr/>
          <p:nvPr/>
        </p:nvGrpSpPr>
        <p:grpSpPr>
          <a:xfrm>
            <a:off x="8534351" y="1221863"/>
            <a:ext cx="1879611" cy="3066774"/>
            <a:chOff x="1093901" y="1221088"/>
            <a:chExt cx="1879611" cy="3066774"/>
          </a:xfrm>
        </p:grpSpPr>
        <p:grpSp>
          <p:nvGrpSpPr>
            <p:cNvPr id="1779" name="Google Shape;1779;g20504761c68_0_107"/>
            <p:cNvGrpSpPr/>
            <p:nvPr/>
          </p:nvGrpSpPr>
          <p:grpSpPr>
            <a:xfrm>
              <a:off x="1093901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780" name="Google Shape;1780;g20504761c68_0_107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781" name="Google Shape;1781;g20504761c68_0_107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2" name="Google Shape;1782;g20504761c68_0_107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2</a:t>
                  </a:r>
                  <a:endParaRPr/>
                </a:p>
              </p:txBody>
            </p:sp>
            <p:sp>
              <p:nvSpPr>
                <p:cNvPr id="1783" name="Google Shape;1783;g20504761c68_0_107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4" name="Google Shape;1784;g20504761c68_0_107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5" name="Google Shape;1785;g20504761c68_0_107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6" name="Google Shape;1786;g20504761c68_0_107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787" name="Google Shape;1787;g20504761c68_0_107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788" name="Google Shape;1788;g20504761c68_0_107"/>
                <p:cNvSpPr/>
                <p:nvPr/>
              </p:nvSpPr>
              <p:spPr>
                <a:xfrm>
                  <a:off x="2144483" y="5331837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89" name="Google Shape;1789;g20504761c68_0_107"/>
              <p:cNvSpPr txBox="1"/>
              <p:nvPr/>
            </p:nvSpPr>
            <p:spPr>
              <a:xfrm>
                <a:off x="1727957" y="45324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790" name="Google Shape;1790;g20504761c68_0_107"/>
            <p:cNvSpPr/>
            <p:nvPr/>
          </p:nvSpPr>
          <p:spPr>
            <a:xfrm>
              <a:off x="1733850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cxnSp>
        <p:nvCxnSpPr>
          <p:cNvPr id="1791" name="Google Shape;1791;g20504761c68_0_107"/>
          <p:cNvCxnSpPr>
            <a:stCxn id="1774" idx="3"/>
            <a:endCxn id="1790" idx="2"/>
          </p:cNvCxnSpPr>
          <p:nvPr/>
        </p:nvCxnSpPr>
        <p:spPr>
          <a:xfrm>
            <a:off x="6104675" y="4120800"/>
            <a:ext cx="3369600" cy="75300"/>
          </a:xfrm>
          <a:prstGeom prst="curvedConnector4">
            <a:avLst>
              <a:gd fmla="val 45549" name="adj1"/>
              <a:gd fmla="val 41603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2" name="Google Shape;1792;g20504761c68_0_107"/>
          <p:cNvCxnSpPr/>
          <p:nvPr/>
        </p:nvCxnSpPr>
        <p:spPr>
          <a:xfrm rot="10800000">
            <a:off x="9474163" y="3849450"/>
            <a:ext cx="0" cy="19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793" name="Google Shape;1793;g20504761c68_0_107"/>
          <p:cNvGrpSpPr/>
          <p:nvPr/>
        </p:nvGrpSpPr>
        <p:grpSpPr>
          <a:xfrm>
            <a:off x="6104675" y="3100525"/>
            <a:ext cx="5876350" cy="1734675"/>
            <a:chOff x="5394350" y="3111125"/>
            <a:chExt cx="5876350" cy="1734675"/>
          </a:xfrm>
        </p:grpSpPr>
        <p:sp>
          <p:nvSpPr>
            <p:cNvPr id="1794" name="Google Shape;1794;g20504761c68_0_107"/>
            <p:cNvSpPr txBox="1"/>
            <p:nvPr/>
          </p:nvSpPr>
          <p:spPr>
            <a:xfrm>
              <a:off x="6482650" y="4445600"/>
              <a:ext cx="1427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6AA84F"/>
                  </a:solidFill>
                </a:rPr>
                <a:t>lane-lane delay</a:t>
              </a:r>
              <a:endParaRPr>
                <a:solidFill>
                  <a:srgbClr val="6AA84F"/>
                </a:solidFill>
              </a:endParaRPr>
            </a:p>
          </p:txBody>
        </p:sp>
        <p:sp>
          <p:nvSpPr>
            <p:cNvPr id="1795" name="Google Shape;1795;g20504761c68_0_107"/>
            <p:cNvSpPr txBox="1"/>
            <p:nvPr/>
          </p:nvSpPr>
          <p:spPr>
            <a:xfrm>
              <a:off x="9843600" y="3361025"/>
              <a:ext cx="1427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6AA84F"/>
                  </a:solidFill>
                </a:rPr>
                <a:t>FPU</a:t>
              </a:r>
              <a:r>
                <a:rPr lang="en-US">
                  <a:solidFill>
                    <a:srgbClr val="6AA84F"/>
                  </a:solidFill>
                </a:rPr>
                <a:t> delay</a:t>
              </a:r>
              <a:endParaRPr>
                <a:solidFill>
                  <a:srgbClr val="6AA84F"/>
                </a:solidFill>
              </a:endParaRPr>
            </a:p>
          </p:txBody>
        </p:sp>
        <p:sp>
          <p:nvSpPr>
            <p:cNvPr id="1796" name="Google Shape;1796;g20504761c68_0_107"/>
            <p:cNvSpPr/>
            <p:nvPr/>
          </p:nvSpPr>
          <p:spPr>
            <a:xfrm>
              <a:off x="8043850" y="3111125"/>
              <a:ext cx="1427100" cy="9000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97" name="Google Shape;1797;g20504761c68_0_107"/>
            <p:cNvCxnSpPr>
              <a:stCxn id="1774" idx="3"/>
              <a:endCxn id="1790" idx="2"/>
            </p:cNvCxnSpPr>
            <p:nvPr/>
          </p:nvCxnSpPr>
          <p:spPr>
            <a:xfrm>
              <a:off x="5394350" y="4131400"/>
              <a:ext cx="3369600" cy="75300"/>
            </a:xfrm>
            <a:prstGeom prst="curvedConnector4">
              <a:avLst>
                <a:gd fmla="val 45549" name="adj1"/>
                <a:gd fmla="val 416036" name="adj2"/>
              </a:avLst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798" name="Google Shape;1798;g20504761c68_0_107"/>
          <p:cNvGrpSpPr/>
          <p:nvPr/>
        </p:nvGrpSpPr>
        <p:grpSpPr>
          <a:xfrm>
            <a:off x="44975" y="1913850"/>
            <a:ext cx="3697375" cy="1515150"/>
            <a:chOff x="0" y="1913850"/>
            <a:chExt cx="3697375" cy="1515150"/>
          </a:xfrm>
        </p:grpSpPr>
        <p:grpSp>
          <p:nvGrpSpPr>
            <p:cNvPr id="1799" name="Google Shape;1799;g20504761c68_0_107"/>
            <p:cNvGrpSpPr/>
            <p:nvPr/>
          </p:nvGrpSpPr>
          <p:grpSpPr>
            <a:xfrm>
              <a:off x="432000" y="1913850"/>
              <a:ext cx="3265375" cy="1321750"/>
              <a:chOff x="432000" y="1913850"/>
              <a:chExt cx="3265375" cy="1321750"/>
            </a:xfrm>
          </p:grpSpPr>
          <p:sp>
            <p:nvSpPr>
              <p:cNvPr id="1800" name="Google Shape;1800;g20504761c68_0_107"/>
              <p:cNvSpPr/>
              <p:nvPr/>
            </p:nvSpPr>
            <p:spPr>
              <a:xfrm>
                <a:off x="432000" y="2690700"/>
                <a:ext cx="599700" cy="150300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1801" name="Google Shape;1801;g20504761c68_0_107"/>
              <p:cNvSpPr/>
              <p:nvPr/>
            </p:nvSpPr>
            <p:spPr>
              <a:xfrm>
                <a:off x="1699775" y="2314050"/>
                <a:ext cx="852300" cy="451800"/>
              </a:xfrm>
              <a:prstGeom prst="rect">
                <a:avLst/>
              </a:prstGeom>
              <a:solidFill>
                <a:srgbClr val="B4A7D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1802" name="Google Shape;1802;g20504761c68_0_107"/>
              <p:cNvSpPr/>
              <p:nvPr/>
            </p:nvSpPr>
            <p:spPr>
              <a:xfrm>
                <a:off x="1699775" y="2765850"/>
                <a:ext cx="852300" cy="451800"/>
              </a:xfrm>
              <a:prstGeom prst="rect">
                <a:avLst/>
              </a:prstGeom>
              <a:solidFill>
                <a:srgbClr val="B4A7D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1803" name="Google Shape;1803;g20504761c68_0_107"/>
              <p:cNvSpPr/>
              <p:nvPr/>
            </p:nvSpPr>
            <p:spPr>
              <a:xfrm>
                <a:off x="2651225" y="2335600"/>
                <a:ext cx="111900" cy="900000"/>
              </a:xfrm>
              <a:prstGeom prst="rightBrace">
                <a:avLst>
                  <a:gd fmla="val 50000" name="adj1"/>
                  <a:gd fmla="val 50000" name="adj2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g20504761c68_0_107"/>
              <p:cNvSpPr txBox="1"/>
              <p:nvPr/>
            </p:nvSpPr>
            <p:spPr>
              <a:xfrm>
                <a:off x="2817175" y="2585500"/>
                <a:ext cx="880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Depth=2</a:t>
                </a:r>
                <a:endParaRPr/>
              </a:p>
            </p:txBody>
          </p:sp>
          <p:sp>
            <p:nvSpPr>
              <p:cNvPr id="1805" name="Google Shape;1805;g20504761c68_0_107"/>
              <p:cNvSpPr txBox="1"/>
              <p:nvPr/>
            </p:nvSpPr>
            <p:spPr>
              <a:xfrm>
                <a:off x="1729175" y="1913850"/>
                <a:ext cx="793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FIFO</a:t>
                </a:r>
                <a:endParaRPr/>
              </a:p>
            </p:txBody>
          </p:sp>
          <p:sp>
            <p:nvSpPr>
              <p:cNvPr id="1806" name="Google Shape;1806;g20504761c68_0_107"/>
              <p:cNvSpPr/>
              <p:nvPr/>
            </p:nvSpPr>
            <p:spPr>
              <a:xfrm>
                <a:off x="1204488" y="2639550"/>
                <a:ext cx="322500" cy="252600"/>
              </a:xfrm>
              <a:prstGeom prst="mathEqual">
                <a:avLst>
                  <a:gd fmla="val 23520" name="adj1"/>
                  <a:gd fmla="val 11760" name="adj2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07" name="Google Shape;1807;g20504761c68_0_107"/>
            <p:cNvSpPr txBox="1"/>
            <p:nvPr/>
          </p:nvSpPr>
          <p:spPr>
            <a:xfrm>
              <a:off x="0" y="3028800"/>
              <a:ext cx="183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bc_operand_queue</a:t>
              </a:r>
              <a:endParaRPr/>
            </a:p>
          </p:txBody>
        </p:sp>
      </p:grpSp>
      <p:sp>
        <p:nvSpPr>
          <p:cNvPr id="1808" name="Google Shape;1808;g20504761c68_0_107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chemeClr val="accent1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  <p:sp>
        <p:nvSpPr>
          <p:cNvPr id="1809" name="Google Shape;1809;g20504761c68_0_107"/>
          <p:cNvSpPr txBox="1"/>
          <p:nvPr/>
        </p:nvSpPr>
        <p:spPr>
          <a:xfrm>
            <a:off x="4115775" y="2607913"/>
            <a:ext cx="67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…</a:t>
            </a:r>
            <a:endParaRPr sz="2000"/>
          </a:p>
        </p:txBody>
      </p:sp>
      <p:sp>
        <p:nvSpPr>
          <p:cNvPr id="1810" name="Google Shape;1810;g20504761c68_0_107"/>
          <p:cNvSpPr txBox="1"/>
          <p:nvPr/>
        </p:nvSpPr>
        <p:spPr>
          <a:xfrm>
            <a:off x="10703425" y="2607913"/>
            <a:ext cx="67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…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6" name="Google Shape;1816;g2054e185355_0_137"/>
          <p:cNvGrpSpPr/>
          <p:nvPr/>
        </p:nvGrpSpPr>
        <p:grpSpPr>
          <a:xfrm>
            <a:off x="5760375" y="2827775"/>
            <a:ext cx="6094424" cy="2941600"/>
            <a:chOff x="5760375" y="2827775"/>
            <a:chExt cx="6094424" cy="2941600"/>
          </a:xfrm>
        </p:grpSpPr>
        <p:sp>
          <p:nvSpPr>
            <p:cNvPr id="1817" name="Google Shape;1817;g2054e185355_0_137"/>
            <p:cNvSpPr txBox="1"/>
            <p:nvPr/>
          </p:nvSpPr>
          <p:spPr>
            <a:xfrm>
              <a:off x="6304275" y="4400813"/>
              <a:ext cx="760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Q(i)^T</a:t>
              </a:r>
              <a:endParaRPr sz="1100"/>
            </a:p>
          </p:txBody>
        </p:sp>
        <p:sp>
          <p:nvSpPr>
            <p:cNvPr id="1818" name="Google Shape;1818;g2054e185355_0_137"/>
            <p:cNvSpPr/>
            <p:nvPr/>
          </p:nvSpPr>
          <p:spPr>
            <a:xfrm>
              <a:off x="7759924" y="4722663"/>
              <a:ext cx="864600" cy="5112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MatMul_t_at</a:t>
              </a:r>
              <a:endParaRPr b="1" sz="800"/>
            </a:p>
          </p:txBody>
        </p:sp>
        <p:cxnSp>
          <p:nvCxnSpPr>
            <p:cNvPr id="1819" name="Google Shape;1819;g2054e185355_0_137"/>
            <p:cNvCxnSpPr>
              <a:stCxn id="1817" idx="3"/>
              <a:endCxn id="1818" idx="1"/>
            </p:cNvCxnSpPr>
            <p:nvPr/>
          </p:nvCxnSpPr>
          <p:spPr>
            <a:xfrm>
              <a:off x="7064775" y="4577813"/>
              <a:ext cx="695100" cy="400500"/>
            </a:xfrm>
            <a:prstGeom prst="curvedConnector3">
              <a:avLst>
                <a:gd fmla="val 50004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20" name="Google Shape;1820;g2054e185355_0_137"/>
            <p:cNvCxnSpPr>
              <a:stCxn id="1821" idx="3"/>
              <a:endCxn id="1818" idx="1"/>
            </p:cNvCxnSpPr>
            <p:nvPr/>
          </p:nvCxnSpPr>
          <p:spPr>
            <a:xfrm flipH="1" rot="10800000">
              <a:off x="7064775" y="4978275"/>
              <a:ext cx="695100" cy="614100"/>
            </a:xfrm>
            <a:prstGeom prst="curvedConnector3">
              <a:avLst>
                <a:gd fmla="val 50004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822" name="Google Shape;1822;g2054e185355_0_137"/>
            <p:cNvSpPr txBox="1"/>
            <p:nvPr/>
          </p:nvSpPr>
          <p:spPr>
            <a:xfrm>
              <a:off x="6304275" y="3262313"/>
              <a:ext cx="760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V(i)^T</a:t>
              </a:r>
              <a:endParaRPr sz="1100"/>
            </a:p>
          </p:txBody>
        </p:sp>
        <p:sp>
          <p:nvSpPr>
            <p:cNvPr id="1823" name="Google Shape;1823;g2054e185355_0_137"/>
            <p:cNvSpPr/>
            <p:nvPr/>
          </p:nvSpPr>
          <p:spPr>
            <a:xfrm>
              <a:off x="10123487" y="4354038"/>
              <a:ext cx="760500" cy="5112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MatMul_t</a:t>
              </a:r>
              <a:endParaRPr b="1" sz="800"/>
            </a:p>
          </p:txBody>
        </p:sp>
        <p:sp>
          <p:nvSpPr>
            <p:cNvPr id="1824" name="Google Shape;1824;g2054e185355_0_137"/>
            <p:cNvSpPr/>
            <p:nvPr/>
          </p:nvSpPr>
          <p:spPr>
            <a:xfrm>
              <a:off x="9042775" y="4787463"/>
              <a:ext cx="588600" cy="381600"/>
            </a:xfrm>
            <a:prstGeom prst="rect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Softmax</a:t>
              </a:r>
              <a:endParaRPr b="1" sz="800"/>
            </a:p>
          </p:txBody>
        </p:sp>
        <p:cxnSp>
          <p:nvCxnSpPr>
            <p:cNvPr id="1825" name="Google Shape;1825;g2054e185355_0_137"/>
            <p:cNvCxnSpPr>
              <a:stCxn id="1818" idx="3"/>
              <a:endCxn id="1824" idx="1"/>
            </p:cNvCxnSpPr>
            <p:nvPr/>
          </p:nvCxnSpPr>
          <p:spPr>
            <a:xfrm>
              <a:off x="8624524" y="4978263"/>
              <a:ext cx="418200" cy="600"/>
            </a:xfrm>
            <a:prstGeom prst="curvedConnector3">
              <a:avLst>
                <a:gd fmla="val 50006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26" name="Google Shape;1826;g2054e185355_0_137"/>
            <p:cNvCxnSpPr>
              <a:stCxn id="1822" idx="3"/>
              <a:endCxn id="1823" idx="1"/>
            </p:cNvCxnSpPr>
            <p:nvPr/>
          </p:nvCxnSpPr>
          <p:spPr>
            <a:xfrm>
              <a:off x="7064775" y="3439313"/>
              <a:ext cx="3058800" cy="1170300"/>
            </a:xfrm>
            <a:prstGeom prst="curvedConnector3">
              <a:avLst>
                <a:gd fmla="val 49999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27" name="Google Shape;1827;g2054e185355_0_137"/>
            <p:cNvCxnSpPr>
              <a:stCxn id="1824" idx="3"/>
              <a:endCxn id="1823" idx="1"/>
            </p:cNvCxnSpPr>
            <p:nvPr/>
          </p:nvCxnSpPr>
          <p:spPr>
            <a:xfrm flipH="1" rot="10800000">
              <a:off x="9631375" y="4609563"/>
              <a:ext cx="492000" cy="368700"/>
            </a:xfrm>
            <a:prstGeom prst="curvedConnector3">
              <a:avLst>
                <a:gd fmla="val 50011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821" name="Google Shape;1821;g2054e185355_0_137"/>
            <p:cNvSpPr txBox="1"/>
            <p:nvPr/>
          </p:nvSpPr>
          <p:spPr>
            <a:xfrm>
              <a:off x="6304275" y="5415375"/>
              <a:ext cx="760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K(i)^T</a:t>
              </a:r>
              <a:endParaRPr sz="1100"/>
            </a:p>
          </p:txBody>
        </p:sp>
        <p:sp>
          <p:nvSpPr>
            <p:cNvPr id="1828" name="Google Shape;1828;g2054e185355_0_137"/>
            <p:cNvSpPr txBox="1"/>
            <p:nvPr/>
          </p:nvSpPr>
          <p:spPr>
            <a:xfrm>
              <a:off x="9652083" y="4968499"/>
              <a:ext cx="450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A</a:t>
              </a:r>
              <a:r>
                <a:rPr lang="en-US" sz="1100"/>
                <a:t>^T</a:t>
              </a:r>
              <a:endParaRPr sz="1100"/>
            </a:p>
          </p:txBody>
        </p:sp>
        <p:cxnSp>
          <p:nvCxnSpPr>
            <p:cNvPr id="1829" name="Google Shape;1829;g2054e185355_0_137"/>
            <p:cNvCxnSpPr>
              <a:stCxn id="1823" idx="3"/>
            </p:cNvCxnSpPr>
            <p:nvPr/>
          </p:nvCxnSpPr>
          <p:spPr>
            <a:xfrm>
              <a:off x="10883987" y="4609638"/>
              <a:ext cx="319500" cy="54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830" name="Google Shape;1830;g2054e185355_0_137"/>
            <p:cNvSpPr txBox="1"/>
            <p:nvPr/>
          </p:nvSpPr>
          <p:spPr>
            <a:xfrm>
              <a:off x="11203499" y="4432663"/>
              <a:ext cx="651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M2</a:t>
              </a:r>
              <a:r>
                <a:rPr lang="en-US" sz="1100"/>
                <a:t>(i)</a:t>
              </a:r>
              <a:endParaRPr sz="1100"/>
            </a:p>
          </p:txBody>
        </p:sp>
        <p:sp>
          <p:nvSpPr>
            <p:cNvPr id="1831" name="Google Shape;1831;g2054e185355_0_137"/>
            <p:cNvSpPr txBox="1"/>
            <p:nvPr/>
          </p:nvSpPr>
          <p:spPr>
            <a:xfrm>
              <a:off x="5760375" y="2827775"/>
              <a:ext cx="193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/>
                <a:t>Self-Attention</a:t>
              </a:r>
              <a:endParaRPr b="1" sz="1800"/>
            </a:p>
          </p:txBody>
        </p:sp>
      </p:grpSp>
      <p:sp>
        <p:nvSpPr>
          <p:cNvPr id="1832" name="Google Shape;1832;g2054e185355_0_137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Optimization 2: Transpose the Transformer</a:t>
            </a:r>
            <a:endParaRPr b="1"/>
          </a:p>
        </p:txBody>
      </p:sp>
      <p:sp>
        <p:nvSpPr>
          <p:cNvPr id="1833" name="Google Shape;1833;g2054e185355_0_137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34" name="Google Shape;1834;g2054e185355_0_137"/>
          <p:cNvSpPr txBox="1"/>
          <p:nvPr/>
        </p:nvSpPr>
        <p:spPr>
          <a:xfrm>
            <a:off x="682175" y="1257863"/>
            <a:ext cx="6528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Improved MatMul works better with </a:t>
            </a:r>
            <a:r>
              <a:rPr b="1" lang="en-US" sz="1800"/>
              <a:t>transposed matrix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Softmax LayerNorm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columns → rows (</a:t>
            </a:r>
            <a:r>
              <a:rPr lang="en-US" sz="1800"/>
              <a:t>contiguous</a:t>
            </a:r>
            <a:r>
              <a:rPr lang="en-US" sz="1800"/>
              <a:t> address)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unit-stride memory ld/st (</a:t>
            </a:r>
            <a:r>
              <a:rPr b="1" lang="en-US" sz="1800"/>
              <a:t>burst mode</a:t>
            </a:r>
            <a:r>
              <a:rPr lang="en-US" sz="1800"/>
              <a:t>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 sz="1800"/>
              <a:t>No negative effect</a:t>
            </a:r>
            <a:r>
              <a:rPr lang="en-US" sz="1800"/>
              <a:t> on other kernels</a:t>
            </a:r>
            <a:endParaRPr sz="1800"/>
          </a:p>
        </p:txBody>
      </p:sp>
      <p:sp>
        <p:nvSpPr>
          <p:cNvPr id="1835" name="Google Shape;1835;g2054e185355_0_137"/>
          <p:cNvSpPr txBox="1"/>
          <p:nvPr/>
        </p:nvSpPr>
        <p:spPr>
          <a:xfrm>
            <a:off x="5410650" y="6132075"/>
            <a:ext cx="5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g2054e185355_0_137"/>
          <p:cNvSpPr txBox="1"/>
          <p:nvPr/>
        </p:nvSpPr>
        <p:spPr>
          <a:xfrm>
            <a:off x="9132500" y="3332263"/>
            <a:ext cx="24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7" name="Google Shape;1837;g2054e185355_0_137"/>
          <p:cNvGrpSpPr/>
          <p:nvPr/>
        </p:nvGrpSpPr>
        <p:grpSpPr>
          <a:xfrm>
            <a:off x="7582050" y="4870263"/>
            <a:ext cx="1938300" cy="1337700"/>
            <a:chOff x="7582050" y="4870263"/>
            <a:chExt cx="1938300" cy="1337700"/>
          </a:xfrm>
        </p:grpSpPr>
        <p:cxnSp>
          <p:nvCxnSpPr>
            <p:cNvPr id="1838" name="Google Shape;1838;g2054e185355_0_137"/>
            <p:cNvCxnSpPr/>
            <p:nvPr/>
          </p:nvCxnSpPr>
          <p:spPr>
            <a:xfrm rot="10800000">
              <a:off x="8447175" y="5153863"/>
              <a:ext cx="18000" cy="459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39" name="Google Shape;1839;g2054e185355_0_137"/>
            <p:cNvSpPr/>
            <p:nvPr/>
          </p:nvSpPr>
          <p:spPr>
            <a:xfrm>
              <a:off x="8361675" y="4870263"/>
              <a:ext cx="189000" cy="2160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g2054e185355_0_137"/>
            <p:cNvSpPr txBox="1"/>
            <p:nvPr/>
          </p:nvSpPr>
          <p:spPr>
            <a:xfrm>
              <a:off x="7582050" y="5592363"/>
              <a:ext cx="1938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Matrix A is transposed (Q(i)^T)</a:t>
              </a:r>
              <a:endParaRPr/>
            </a:p>
          </p:txBody>
        </p:sp>
      </p:grpSp>
      <p:sp>
        <p:nvSpPr>
          <p:cNvPr id="1841" name="Google Shape;1841;g2054e185355_0_137"/>
          <p:cNvSpPr txBox="1"/>
          <p:nvPr/>
        </p:nvSpPr>
        <p:spPr>
          <a:xfrm>
            <a:off x="9217475" y="3443875"/>
            <a:ext cx="257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Linear Algebra: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M2 = A x 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V^T x A^T = M2^T</a:t>
            </a:r>
            <a:endParaRPr/>
          </a:p>
        </p:txBody>
      </p:sp>
      <p:sp>
        <p:nvSpPr>
          <p:cNvPr id="1842" name="Google Shape;1842;g2054e185355_0_137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chemeClr val="accent1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  <p:grpSp>
        <p:nvGrpSpPr>
          <p:cNvPr id="1843" name="Google Shape;1843;g2054e185355_0_137"/>
          <p:cNvGrpSpPr/>
          <p:nvPr/>
        </p:nvGrpSpPr>
        <p:grpSpPr>
          <a:xfrm>
            <a:off x="1166025" y="3115425"/>
            <a:ext cx="3924612" cy="3237700"/>
            <a:chOff x="1759725" y="3147225"/>
            <a:chExt cx="3924612" cy="3237700"/>
          </a:xfrm>
        </p:grpSpPr>
        <p:pic>
          <p:nvPicPr>
            <p:cNvPr id="1844" name="Google Shape;1844;g2054e185355_0_137"/>
            <p:cNvPicPr preferRelativeResize="0"/>
            <p:nvPr/>
          </p:nvPicPr>
          <p:blipFill rotWithShape="1">
            <a:blip r:embed="rId3">
              <a:alphaModFix/>
            </a:blip>
            <a:srcRect b="0" l="0" r="50482" t="37023"/>
            <a:stretch/>
          </p:blipFill>
          <p:spPr>
            <a:xfrm>
              <a:off x="1759725" y="3147225"/>
              <a:ext cx="1834599" cy="323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5" name="Google Shape;1845;g2054e185355_0_137"/>
            <p:cNvSpPr txBox="1"/>
            <p:nvPr/>
          </p:nvSpPr>
          <p:spPr>
            <a:xfrm>
              <a:off x="3744238" y="3753050"/>
              <a:ext cx="1940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Process transposed matrix</a:t>
              </a:r>
              <a:endParaRPr/>
            </a:p>
          </p:txBody>
        </p:sp>
        <p:sp>
          <p:nvSpPr>
            <p:cNvPr id="1846" name="Google Shape;1846;g2054e185355_0_137"/>
            <p:cNvSpPr txBox="1"/>
            <p:nvPr/>
          </p:nvSpPr>
          <p:spPr>
            <a:xfrm>
              <a:off x="3520125" y="4919225"/>
              <a:ext cx="1940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Assume Input is transposed</a:t>
              </a:r>
              <a:endParaRPr/>
            </a:p>
          </p:txBody>
        </p:sp>
        <p:cxnSp>
          <p:nvCxnSpPr>
            <p:cNvPr id="1847" name="Google Shape;1847;g2054e185355_0_137"/>
            <p:cNvCxnSpPr/>
            <p:nvPr/>
          </p:nvCxnSpPr>
          <p:spPr>
            <a:xfrm rot="10800000">
              <a:off x="3668200" y="3159400"/>
              <a:ext cx="0" cy="1696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20811c78a6f_0_105"/>
          <p:cNvSpPr txBox="1"/>
          <p:nvPr>
            <p:ph type="title"/>
          </p:nvPr>
        </p:nvSpPr>
        <p:spPr>
          <a:xfrm>
            <a:off x="3684275" y="1699438"/>
            <a:ext cx="2088300" cy="5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Results</a:t>
            </a:r>
            <a:endParaRPr b="1"/>
          </a:p>
        </p:txBody>
      </p:sp>
      <p:sp>
        <p:nvSpPr>
          <p:cNvPr id="1854" name="Google Shape;1854;g20811c78a6f_0_105"/>
          <p:cNvSpPr txBox="1"/>
          <p:nvPr>
            <p:ph idx="1" type="body"/>
          </p:nvPr>
        </p:nvSpPr>
        <p:spPr>
          <a:xfrm>
            <a:off x="3620700" y="2555129"/>
            <a:ext cx="4950600" cy="217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Performance Improvement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Backend Results</a:t>
            </a:r>
            <a:endParaRPr sz="24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Energy Efficiency Improvement</a:t>
            </a:r>
            <a:endParaRPr sz="2400"/>
          </a:p>
        </p:txBody>
      </p:sp>
      <p:sp>
        <p:nvSpPr>
          <p:cNvPr id="1855" name="Google Shape;1855;g20811c78a6f_0_105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6" name="Google Shape;1856;g20811c78a6f_0_105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2" name="Google Shape;1862;g20504761c68_0_12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2750" y="882588"/>
            <a:ext cx="5574776" cy="31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g20504761c68_0_128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300" y="670575"/>
            <a:ext cx="5492702" cy="33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g20504761c68_0_128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Performance Improvement: Transformer</a:t>
            </a:r>
            <a:endParaRPr b="1"/>
          </a:p>
        </p:txBody>
      </p:sp>
      <p:sp>
        <p:nvSpPr>
          <p:cNvPr id="1865" name="Google Shape;1865;g20504761c68_0_128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6" name="Google Shape;1866;g20504761c68_0_128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  <p:grpSp>
        <p:nvGrpSpPr>
          <p:cNvPr id="1867" name="Google Shape;1867;g20504761c68_0_128"/>
          <p:cNvGrpSpPr/>
          <p:nvPr/>
        </p:nvGrpSpPr>
        <p:grpSpPr>
          <a:xfrm>
            <a:off x="6756705" y="3710830"/>
            <a:ext cx="3935594" cy="2610420"/>
            <a:chOff x="1127575" y="828050"/>
            <a:chExt cx="4017962" cy="2953298"/>
          </a:xfrm>
        </p:grpSpPr>
        <p:sp>
          <p:nvSpPr>
            <p:cNvPr id="1868" name="Google Shape;1868;g20504761c68_0_128"/>
            <p:cNvSpPr txBox="1"/>
            <p:nvPr/>
          </p:nvSpPr>
          <p:spPr>
            <a:xfrm>
              <a:off x="2079474" y="2367611"/>
              <a:ext cx="4551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x</a:t>
              </a:r>
              <a:endParaRPr sz="1100"/>
            </a:p>
          </p:txBody>
        </p:sp>
        <p:sp>
          <p:nvSpPr>
            <p:cNvPr id="1869" name="Google Shape;1869;g20504761c68_0_128"/>
            <p:cNvSpPr txBox="1"/>
            <p:nvPr/>
          </p:nvSpPr>
          <p:spPr>
            <a:xfrm>
              <a:off x="1127575" y="1916275"/>
              <a:ext cx="23589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S x E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64x768</a:t>
              </a:r>
              <a:endParaRPr i="1" sz="1000">
                <a:solidFill>
                  <a:srgbClr val="1C4587"/>
                </a:solidFill>
              </a:endParaRPr>
            </a:p>
          </p:txBody>
        </p:sp>
        <p:sp>
          <p:nvSpPr>
            <p:cNvPr id="1870" name="Google Shape;1870;g20504761c68_0_128"/>
            <p:cNvSpPr/>
            <p:nvPr/>
          </p:nvSpPr>
          <p:spPr>
            <a:xfrm>
              <a:off x="4260537" y="1275415"/>
              <a:ext cx="885000" cy="6354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Bias</a:t>
              </a:r>
              <a:endParaRPr b="1" sz="800"/>
            </a:p>
          </p:txBody>
        </p:sp>
        <p:sp>
          <p:nvSpPr>
            <p:cNvPr id="1871" name="Google Shape;1871;g20504761c68_0_128"/>
            <p:cNvSpPr/>
            <p:nvPr/>
          </p:nvSpPr>
          <p:spPr>
            <a:xfrm>
              <a:off x="4260465" y="2173299"/>
              <a:ext cx="885000" cy="6354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Bias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Transpose</a:t>
              </a:r>
              <a:endParaRPr b="1" sz="800"/>
            </a:p>
          </p:txBody>
        </p:sp>
        <p:sp>
          <p:nvSpPr>
            <p:cNvPr id="1872" name="Google Shape;1872;g20504761c68_0_128"/>
            <p:cNvSpPr/>
            <p:nvPr/>
          </p:nvSpPr>
          <p:spPr>
            <a:xfrm>
              <a:off x="4260537" y="3071152"/>
              <a:ext cx="885000" cy="6354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Bias</a:t>
              </a:r>
              <a:endParaRPr b="1" sz="800"/>
            </a:p>
          </p:txBody>
        </p:sp>
        <p:cxnSp>
          <p:nvCxnSpPr>
            <p:cNvPr id="1873" name="Google Shape;1873;g20504761c68_0_128"/>
            <p:cNvCxnSpPr>
              <a:stCxn id="1868" idx="3"/>
              <a:endCxn id="1870" idx="1"/>
            </p:cNvCxnSpPr>
            <p:nvPr/>
          </p:nvCxnSpPr>
          <p:spPr>
            <a:xfrm flipH="1" rot="10800000">
              <a:off x="2534574" y="1593161"/>
              <a:ext cx="1725900" cy="974700"/>
            </a:xfrm>
            <a:prstGeom prst="curvedConnector3">
              <a:avLst>
                <a:gd fmla="val 50002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74" name="Google Shape;1874;g20504761c68_0_128"/>
            <p:cNvCxnSpPr>
              <a:stCxn id="1868" idx="3"/>
              <a:endCxn id="1871" idx="1"/>
            </p:cNvCxnSpPr>
            <p:nvPr/>
          </p:nvCxnSpPr>
          <p:spPr>
            <a:xfrm flipH="1" rot="10800000">
              <a:off x="2534574" y="2491061"/>
              <a:ext cx="1725900" cy="768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75" name="Google Shape;1875;g20504761c68_0_128"/>
            <p:cNvCxnSpPr>
              <a:stCxn id="1868" idx="3"/>
              <a:endCxn id="1872" idx="1"/>
            </p:cNvCxnSpPr>
            <p:nvPr/>
          </p:nvCxnSpPr>
          <p:spPr>
            <a:xfrm>
              <a:off x="2534574" y="2567861"/>
              <a:ext cx="1725900" cy="821100"/>
            </a:xfrm>
            <a:prstGeom prst="curvedConnector3">
              <a:avLst>
                <a:gd fmla="val 50002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876" name="Google Shape;1876;g20504761c68_0_128"/>
            <p:cNvSpPr txBox="1"/>
            <p:nvPr/>
          </p:nvSpPr>
          <p:spPr>
            <a:xfrm>
              <a:off x="2032700" y="828050"/>
              <a:ext cx="2358900" cy="55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E x H*P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768x768</a:t>
              </a:r>
              <a:endParaRPr i="1" sz="1000">
                <a:solidFill>
                  <a:srgbClr val="1C4587"/>
                </a:solidFill>
              </a:endParaRPr>
            </a:p>
          </p:txBody>
        </p:sp>
        <p:sp>
          <p:nvSpPr>
            <p:cNvPr id="1877" name="Google Shape;1877;g20504761c68_0_128"/>
            <p:cNvSpPr txBox="1"/>
            <p:nvPr/>
          </p:nvSpPr>
          <p:spPr>
            <a:xfrm>
              <a:off x="3010049" y="1275446"/>
              <a:ext cx="5250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Wq</a:t>
              </a:r>
              <a:endParaRPr sz="1100"/>
            </a:p>
          </p:txBody>
        </p:sp>
        <p:sp>
          <p:nvSpPr>
            <p:cNvPr id="1878" name="Google Shape;1878;g20504761c68_0_128"/>
            <p:cNvSpPr txBox="1"/>
            <p:nvPr/>
          </p:nvSpPr>
          <p:spPr>
            <a:xfrm>
              <a:off x="3002006" y="2173740"/>
              <a:ext cx="5250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Wk</a:t>
              </a:r>
              <a:endParaRPr sz="1100"/>
            </a:p>
          </p:txBody>
        </p:sp>
        <p:sp>
          <p:nvSpPr>
            <p:cNvPr id="1879" name="Google Shape;1879;g20504761c68_0_128"/>
            <p:cNvSpPr txBox="1"/>
            <p:nvPr/>
          </p:nvSpPr>
          <p:spPr>
            <a:xfrm>
              <a:off x="3002281" y="3380848"/>
              <a:ext cx="525000" cy="4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Wv</a:t>
              </a:r>
              <a:endParaRPr sz="1100"/>
            </a:p>
          </p:txBody>
        </p:sp>
        <p:cxnSp>
          <p:nvCxnSpPr>
            <p:cNvPr id="1880" name="Google Shape;1880;g20504761c68_0_128"/>
            <p:cNvCxnSpPr>
              <a:stCxn id="1877" idx="3"/>
              <a:endCxn id="1870" idx="1"/>
            </p:cNvCxnSpPr>
            <p:nvPr/>
          </p:nvCxnSpPr>
          <p:spPr>
            <a:xfrm>
              <a:off x="3535049" y="1475696"/>
              <a:ext cx="725400" cy="117300"/>
            </a:xfrm>
            <a:prstGeom prst="curvedConnector3">
              <a:avLst>
                <a:gd fmla="val 50006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81" name="Google Shape;1881;g20504761c68_0_128"/>
            <p:cNvCxnSpPr>
              <a:stCxn id="1878" idx="3"/>
              <a:endCxn id="1871" idx="1"/>
            </p:cNvCxnSpPr>
            <p:nvPr/>
          </p:nvCxnSpPr>
          <p:spPr>
            <a:xfrm>
              <a:off x="3527006" y="2373990"/>
              <a:ext cx="733500" cy="117000"/>
            </a:xfrm>
            <a:prstGeom prst="curvedConnector3">
              <a:avLst>
                <a:gd fmla="val 49997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882" name="Google Shape;1882;g20504761c68_0_128"/>
            <p:cNvCxnSpPr>
              <a:stCxn id="1879" idx="3"/>
              <a:endCxn id="1872" idx="1"/>
            </p:cNvCxnSpPr>
            <p:nvPr/>
          </p:nvCxnSpPr>
          <p:spPr>
            <a:xfrm flipH="1" rot="10800000">
              <a:off x="3527281" y="3388798"/>
              <a:ext cx="733200" cy="192300"/>
            </a:xfrm>
            <a:prstGeom prst="curvedConnector3">
              <a:avLst>
                <a:gd fmla="val 50004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pic>
        <p:nvPicPr>
          <p:cNvPr id="1883" name="Google Shape;1883;g20504761c68_0_128" title="Chart"/>
          <p:cNvPicPr preferRelativeResize="0"/>
          <p:nvPr/>
        </p:nvPicPr>
        <p:blipFill rotWithShape="1">
          <a:blip r:embed="rId5">
            <a:alphaModFix/>
          </a:blip>
          <a:srcRect b="0" l="0" r="0" t="3901"/>
          <a:stretch/>
        </p:blipFill>
        <p:spPr>
          <a:xfrm>
            <a:off x="731825" y="3890850"/>
            <a:ext cx="5492702" cy="29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4" name="Google Shape;1884;g20504761c68_0_128"/>
          <p:cNvSpPr txBox="1"/>
          <p:nvPr/>
        </p:nvSpPr>
        <p:spPr>
          <a:xfrm>
            <a:off x="6848725" y="3965050"/>
            <a:ext cx="161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 I: Chaining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Google Shape;1890;g20811c78a6f_0_1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300" y="670575"/>
            <a:ext cx="5492702" cy="33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g20811c78a6f_0_14" title="Chart"/>
          <p:cNvPicPr preferRelativeResize="0"/>
          <p:nvPr/>
        </p:nvPicPr>
        <p:blipFill rotWithShape="1">
          <a:blip r:embed="rId4">
            <a:alphaModFix/>
          </a:blip>
          <a:srcRect b="0" l="0" r="0" t="3901"/>
          <a:stretch/>
        </p:blipFill>
        <p:spPr>
          <a:xfrm>
            <a:off x="731825" y="3890850"/>
            <a:ext cx="5492702" cy="29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g20811c78a6f_0_14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2750" y="882588"/>
            <a:ext cx="5574776" cy="31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3" name="Google Shape;1893;g20811c78a6f_0_14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Performance Improvement: Transformer</a:t>
            </a:r>
            <a:endParaRPr b="1"/>
          </a:p>
        </p:txBody>
      </p:sp>
      <p:sp>
        <p:nvSpPr>
          <p:cNvPr id="1894" name="Google Shape;1894;g20811c78a6f_0_14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5" name="Google Shape;1895;g20811c78a6f_0_14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  <p:grpSp>
        <p:nvGrpSpPr>
          <p:cNvPr id="1896" name="Google Shape;1896;g20811c78a6f_0_14"/>
          <p:cNvGrpSpPr/>
          <p:nvPr/>
        </p:nvGrpSpPr>
        <p:grpSpPr>
          <a:xfrm>
            <a:off x="3783625" y="2520125"/>
            <a:ext cx="7788500" cy="3933675"/>
            <a:chOff x="3783625" y="2520125"/>
            <a:chExt cx="7788500" cy="3933675"/>
          </a:xfrm>
        </p:grpSpPr>
        <p:sp>
          <p:nvSpPr>
            <p:cNvPr id="1897" name="Google Shape;1897;g20811c78a6f_0_14"/>
            <p:cNvSpPr/>
            <p:nvPr/>
          </p:nvSpPr>
          <p:spPr>
            <a:xfrm>
              <a:off x="3822600" y="3346500"/>
              <a:ext cx="457200" cy="3027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g20811c78a6f_0_14"/>
            <p:cNvSpPr txBox="1"/>
            <p:nvPr/>
          </p:nvSpPr>
          <p:spPr>
            <a:xfrm>
              <a:off x="3783625" y="3007800"/>
              <a:ext cx="546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379CFF"/>
                  </a:solidFill>
                </a:rPr>
                <a:t>40%</a:t>
              </a:r>
              <a:endParaRPr sz="1000">
                <a:solidFill>
                  <a:srgbClr val="379CFF"/>
                </a:solidFill>
              </a:endParaRPr>
            </a:p>
          </p:txBody>
        </p:sp>
        <p:sp>
          <p:nvSpPr>
            <p:cNvPr id="1899" name="Google Shape;1899;g20811c78a6f_0_14"/>
            <p:cNvSpPr/>
            <p:nvPr/>
          </p:nvSpPr>
          <p:spPr>
            <a:xfrm>
              <a:off x="5231000" y="3514650"/>
              <a:ext cx="457200" cy="1347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g20811c78a6f_0_14"/>
            <p:cNvSpPr txBox="1"/>
            <p:nvPr/>
          </p:nvSpPr>
          <p:spPr>
            <a:xfrm>
              <a:off x="5180450" y="3175950"/>
              <a:ext cx="5466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379CFF"/>
                  </a:solidFill>
                </a:rPr>
                <a:t>17</a:t>
              </a:r>
              <a:r>
                <a:rPr lang="en-US" sz="1000">
                  <a:solidFill>
                    <a:srgbClr val="379CFF"/>
                  </a:solidFill>
                </a:rPr>
                <a:t>%</a:t>
              </a:r>
              <a:endParaRPr sz="1000">
                <a:solidFill>
                  <a:srgbClr val="379CFF"/>
                </a:solidFill>
              </a:endParaRPr>
            </a:p>
          </p:txBody>
        </p:sp>
        <p:sp>
          <p:nvSpPr>
            <p:cNvPr id="1901" name="Google Shape;1901;g20811c78a6f_0_14"/>
            <p:cNvSpPr/>
            <p:nvPr/>
          </p:nvSpPr>
          <p:spPr>
            <a:xfrm>
              <a:off x="9652225" y="2893500"/>
              <a:ext cx="474600" cy="7215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g20811c78a6f_0_14"/>
            <p:cNvSpPr txBox="1"/>
            <p:nvPr/>
          </p:nvSpPr>
          <p:spPr>
            <a:xfrm>
              <a:off x="9620025" y="2520125"/>
              <a:ext cx="546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379CFF"/>
                  </a:solidFill>
                </a:rPr>
                <a:t>139</a:t>
              </a:r>
              <a:r>
                <a:rPr lang="en-US" sz="1000">
                  <a:solidFill>
                    <a:srgbClr val="379CFF"/>
                  </a:solidFill>
                </a:rPr>
                <a:t>%</a:t>
              </a:r>
              <a:endParaRPr sz="1000">
                <a:solidFill>
                  <a:srgbClr val="379CFF"/>
                </a:solidFill>
              </a:endParaRPr>
            </a:p>
          </p:txBody>
        </p:sp>
        <p:sp>
          <p:nvSpPr>
            <p:cNvPr id="1903" name="Google Shape;1903;g20811c78a6f_0_14"/>
            <p:cNvSpPr/>
            <p:nvPr/>
          </p:nvSpPr>
          <p:spPr>
            <a:xfrm>
              <a:off x="11085600" y="3312300"/>
              <a:ext cx="465900" cy="3027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g20811c78a6f_0_14"/>
            <p:cNvSpPr txBox="1"/>
            <p:nvPr/>
          </p:nvSpPr>
          <p:spPr>
            <a:xfrm>
              <a:off x="11025525" y="2973600"/>
              <a:ext cx="546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379CFF"/>
                  </a:solidFill>
                </a:rPr>
                <a:t>49</a:t>
              </a:r>
              <a:r>
                <a:rPr lang="en-US" sz="1000">
                  <a:solidFill>
                    <a:srgbClr val="379CFF"/>
                  </a:solidFill>
                </a:rPr>
                <a:t>%</a:t>
              </a:r>
              <a:endParaRPr sz="1000">
                <a:solidFill>
                  <a:srgbClr val="379CFF"/>
                </a:solidFill>
              </a:endParaRPr>
            </a:p>
          </p:txBody>
        </p:sp>
        <p:sp>
          <p:nvSpPr>
            <p:cNvPr id="1905" name="Google Shape;1905;g20811c78a6f_0_14"/>
            <p:cNvSpPr/>
            <p:nvPr/>
          </p:nvSpPr>
          <p:spPr>
            <a:xfrm>
              <a:off x="3959301" y="4718778"/>
              <a:ext cx="445500" cy="17325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g20811c78a6f_0_14"/>
            <p:cNvSpPr txBox="1"/>
            <p:nvPr/>
          </p:nvSpPr>
          <p:spPr>
            <a:xfrm>
              <a:off x="3903450" y="4361525"/>
              <a:ext cx="546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379CFF"/>
                  </a:solidFill>
                </a:rPr>
                <a:t>319</a:t>
              </a:r>
              <a:r>
                <a:rPr lang="en-US" sz="1000">
                  <a:solidFill>
                    <a:srgbClr val="379CFF"/>
                  </a:solidFill>
                </a:rPr>
                <a:t>%</a:t>
              </a:r>
              <a:endParaRPr sz="1000">
                <a:solidFill>
                  <a:srgbClr val="379CFF"/>
                </a:solidFill>
              </a:endParaRPr>
            </a:p>
          </p:txBody>
        </p:sp>
        <p:sp>
          <p:nvSpPr>
            <p:cNvPr id="1907" name="Google Shape;1907;g20811c78a6f_0_14"/>
            <p:cNvSpPr/>
            <p:nvPr/>
          </p:nvSpPr>
          <p:spPr>
            <a:xfrm>
              <a:off x="5367625" y="5814500"/>
              <a:ext cx="465900" cy="639300"/>
            </a:xfrm>
            <a:prstGeom prst="rect">
              <a:avLst/>
            </a:prstGeom>
            <a:solidFill>
              <a:srgbClr val="4285F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g20811c78a6f_0_14"/>
            <p:cNvSpPr txBox="1"/>
            <p:nvPr/>
          </p:nvSpPr>
          <p:spPr>
            <a:xfrm>
              <a:off x="5317075" y="5454600"/>
              <a:ext cx="546600" cy="338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379CFF"/>
                  </a:solidFill>
                </a:rPr>
                <a:t>125</a:t>
              </a:r>
              <a:r>
                <a:rPr lang="en-US" sz="1000">
                  <a:solidFill>
                    <a:srgbClr val="379CFF"/>
                  </a:solidFill>
                </a:rPr>
                <a:t>%</a:t>
              </a:r>
              <a:endParaRPr sz="1000">
                <a:solidFill>
                  <a:srgbClr val="379CFF"/>
                </a:solidFill>
              </a:endParaRPr>
            </a:p>
          </p:txBody>
        </p:sp>
      </p:grpSp>
      <p:grpSp>
        <p:nvGrpSpPr>
          <p:cNvPr id="1909" name="Google Shape;1909;g20811c78a6f_0_14"/>
          <p:cNvGrpSpPr/>
          <p:nvPr/>
        </p:nvGrpSpPr>
        <p:grpSpPr>
          <a:xfrm>
            <a:off x="6385400" y="3783003"/>
            <a:ext cx="4422969" cy="2543438"/>
            <a:chOff x="6385400" y="3783003"/>
            <a:chExt cx="4422969" cy="2543438"/>
          </a:xfrm>
        </p:grpSpPr>
        <p:sp>
          <p:nvSpPr>
            <p:cNvPr id="1910" name="Google Shape;1910;g20811c78a6f_0_14"/>
            <p:cNvSpPr/>
            <p:nvPr/>
          </p:nvSpPr>
          <p:spPr>
            <a:xfrm>
              <a:off x="9923369" y="4219966"/>
              <a:ext cx="885000" cy="3732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Bias</a:t>
              </a:r>
              <a:endParaRPr b="1" sz="800"/>
            </a:p>
          </p:txBody>
        </p:sp>
        <p:sp>
          <p:nvSpPr>
            <p:cNvPr id="1911" name="Google Shape;1911;g20811c78a6f_0_14"/>
            <p:cNvSpPr/>
            <p:nvPr/>
          </p:nvSpPr>
          <p:spPr>
            <a:xfrm>
              <a:off x="9903121" y="5011944"/>
              <a:ext cx="885000" cy="3732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Bias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Transpose</a:t>
              </a:r>
              <a:endParaRPr b="1" sz="800"/>
            </a:p>
          </p:txBody>
        </p:sp>
        <p:sp>
          <p:nvSpPr>
            <p:cNvPr id="1912" name="Google Shape;1912;g20811c78a6f_0_14"/>
            <p:cNvSpPr/>
            <p:nvPr/>
          </p:nvSpPr>
          <p:spPr>
            <a:xfrm>
              <a:off x="9903119" y="5953241"/>
              <a:ext cx="885000" cy="3732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Bias</a:t>
              </a:r>
              <a:endParaRPr b="1" sz="800"/>
            </a:p>
          </p:txBody>
        </p:sp>
        <p:sp>
          <p:nvSpPr>
            <p:cNvPr id="1913" name="Google Shape;1913;g20811c78a6f_0_14"/>
            <p:cNvSpPr txBox="1"/>
            <p:nvPr/>
          </p:nvSpPr>
          <p:spPr>
            <a:xfrm>
              <a:off x="7387026" y="5239176"/>
              <a:ext cx="4551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x</a:t>
              </a:r>
              <a:endParaRPr sz="1100"/>
            </a:p>
          </p:txBody>
        </p:sp>
        <p:cxnSp>
          <p:nvCxnSpPr>
            <p:cNvPr id="1914" name="Google Shape;1914;g20811c78a6f_0_14"/>
            <p:cNvCxnSpPr>
              <a:stCxn id="1913" idx="3"/>
              <a:endCxn id="1910" idx="1"/>
            </p:cNvCxnSpPr>
            <p:nvPr/>
          </p:nvCxnSpPr>
          <p:spPr>
            <a:xfrm flipH="1" rot="10800000">
              <a:off x="7842126" y="4406676"/>
              <a:ext cx="2081100" cy="1009500"/>
            </a:xfrm>
            <a:prstGeom prst="curvedConnector3">
              <a:avLst>
                <a:gd fmla="val 50003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915" name="Google Shape;1915;g20811c78a6f_0_14"/>
            <p:cNvCxnSpPr>
              <a:stCxn id="1913" idx="3"/>
              <a:endCxn id="1911" idx="1"/>
            </p:cNvCxnSpPr>
            <p:nvPr/>
          </p:nvCxnSpPr>
          <p:spPr>
            <a:xfrm flipH="1" rot="10800000">
              <a:off x="7842126" y="5198676"/>
              <a:ext cx="2061000" cy="2175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916" name="Google Shape;1916;g20811c78a6f_0_14"/>
            <p:cNvCxnSpPr>
              <a:stCxn id="1913" idx="3"/>
              <a:endCxn id="1912" idx="1"/>
            </p:cNvCxnSpPr>
            <p:nvPr/>
          </p:nvCxnSpPr>
          <p:spPr>
            <a:xfrm>
              <a:off x="7842126" y="5416176"/>
              <a:ext cx="2061000" cy="7236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917" name="Google Shape;1917;g20811c78a6f_0_14"/>
            <p:cNvSpPr txBox="1"/>
            <p:nvPr/>
          </p:nvSpPr>
          <p:spPr>
            <a:xfrm>
              <a:off x="8074077" y="3783003"/>
              <a:ext cx="2358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S x </a:t>
              </a:r>
              <a:r>
                <a:rPr i="1" lang="en-US" sz="1000">
                  <a:solidFill>
                    <a:schemeClr val="dk1"/>
                  </a:solidFill>
                </a:rPr>
                <a:t>P</a:t>
              </a:r>
              <a:endParaRPr i="1" sz="10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768x</a:t>
              </a:r>
              <a:r>
                <a:rPr i="1" lang="en-US" sz="1000">
                  <a:solidFill>
                    <a:schemeClr val="dk1"/>
                  </a:solidFill>
                </a:rPr>
                <a:t>64</a:t>
              </a:r>
              <a:endParaRPr i="1" sz="1000">
                <a:solidFill>
                  <a:schemeClr val="dk1"/>
                </a:solidFill>
              </a:endParaRPr>
            </a:p>
          </p:txBody>
        </p:sp>
        <p:sp>
          <p:nvSpPr>
            <p:cNvPr id="1918" name="Google Shape;1918;g20811c78a6f_0_14"/>
            <p:cNvSpPr txBox="1"/>
            <p:nvPr/>
          </p:nvSpPr>
          <p:spPr>
            <a:xfrm>
              <a:off x="8991028" y="4176946"/>
              <a:ext cx="52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Wq(i)</a:t>
              </a:r>
              <a:endParaRPr sz="1100"/>
            </a:p>
          </p:txBody>
        </p:sp>
        <p:sp>
          <p:nvSpPr>
            <p:cNvPr id="1919" name="Google Shape;1919;g20811c78a6f_0_14"/>
            <p:cNvSpPr txBox="1"/>
            <p:nvPr/>
          </p:nvSpPr>
          <p:spPr>
            <a:xfrm>
              <a:off x="8991034" y="4906140"/>
              <a:ext cx="52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Wk(i)</a:t>
              </a:r>
              <a:endParaRPr sz="1100"/>
            </a:p>
          </p:txBody>
        </p:sp>
        <p:sp>
          <p:nvSpPr>
            <p:cNvPr id="1920" name="Google Shape;1920;g20811c78a6f_0_14"/>
            <p:cNvSpPr txBox="1"/>
            <p:nvPr/>
          </p:nvSpPr>
          <p:spPr>
            <a:xfrm>
              <a:off x="8991034" y="5547251"/>
              <a:ext cx="52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Wv(i)</a:t>
              </a:r>
              <a:endParaRPr sz="1100"/>
            </a:p>
          </p:txBody>
        </p:sp>
        <p:cxnSp>
          <p:nvCxnSpPr>
            <p:cNvPr id="1921" name="Google Shape;1921;g20811c78a6f_0_14"/>
            <p:cNvCxnSpPr>
              <a:stCxn id="1918" idx="3"/>
              <a:endCxn id="1910" idx="1"/>
            </p:cNvCxnSpPr>
            <p:nvPr/>
          </p:nvCxnSpPr>
          <p:spPr>
            <a:xfrm>
              <a:off x="9516028" y="4353946"/>
              <a:ext cx="407400" cy="52500"/>
            </a:xfrm>
            <a:prstGeom prst="curvedConnector3">
              <a:avLst>
                <a:gd fmla="val 49993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922" name="Google Shape;1922;g20811c78a6f_0_14"/>
            <p:cNvCxnSpPr>
              <a:stCxn id="1919" idx="3"/>
              <a:endCxn id="1911" idx="1"/>
            </p:cNvCxnSpPr>
            <p:nvPr/>
          </p:nvCxnSpPr>
          <p:spPr>
            <a:xfrm>
              <a:off x="9516034" y="5083140"/>
              <a:ext cx="387000" cy="115500"/>
            </a:xfrm>
            <a:prstGeom prst="curvedConnector3">
              <a:avLst>
                <a:gd fmla="val 50011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923" name="Google Shape;1923;g20811c78a6f_0_14"/>
            <p:cNvCxnSpPr>
              <a:stCxn id="1920" idx="3"/>
              <a:endCxn id="1912" idx="1"/>
            </p:cNvCxnSpPr>
            <p:nvPr/>
          </p:nvCxnSpPr>
          <p:spPr>
            <a:xfrm>
              <a:off x="9516034" y="5724251"/>
              <a:ext cx="387000" cy="415500"/>
            </a:xfrm>
            <a:prstGeom prst="curvedConnector3">
              <a:avLst>
                <a:gd fmla="val 50011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924" name="Google Shape;1924;g20811c78a6f_0_14"/>
            <p:cNvSpPr txBox="1"/>
            <p:nvPr/>
          </p:nvSpPr>
          <p:spPr>
            <a:xfrm>
              <a:off x="6385400" y="4836833"/>
              <a:ext cx="2358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S x E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64x768</a:t>
              </a:r>
              <a:endParaRPr i="1" sz="1000">
                <a:solidFill>
                  <a:srgbClr val="1C4587"/>
                </a:solidFill>
              </a:endParaRPr>
            </a:p>
          </p:txBody>
        </p:sp>
      </p:grpSp>
      <p:sp>
        <p:nvSpPr>
          <p:cNvPr id="1925" name="Google Shape;1925;g20811c78a6f_0_14"/>
          <p:cNvSpPr txBox="1"/>
          <p:nvPr/>
        </p:nvSpPr>
        <p:spPr>
          <a:xfrm>
            <a:off x="6848725" y="3965050"/>
            <a:ext cx="19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 II: Decomposing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2055c2cc230_0_81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Performance Improvement: Small MatMul</a:t>
            </a:r>
            <a:endParaRPr b="1"/>
          </a:p>
        </p:txBody>
      </p:sp>
      <p:sp>
        <p:nvSpPr>
          <p:cNvPr id="1932" name="Google Shape;1932;g2055c2cc230_0_81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933" name="Google Shape;1933;g2055c2cc230_0_81"/>
          <p:cNvGrpSpPr/>
          <p:nvPr/>
        </p:nvGrpSpPr>
        <p:grpSpPr>
          <a:xfrm>
            <a:off x="848663" y="747225"/>
            <a:ext cx="4839249" cy="2992275"/>
            <a:chOff x="848663" y="747225"/>
            <a:chExt cx="4839249" cy="2992275"/>
          </a:xfrm>
        </p:grpSpPr>
        <p:pic>
          <p:nvPicPr>
            <p:cNvPr id="1934" name="Google Shape;1934;g2055c2cc230_0_81" title="Chart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8663" y="747225"/>
              <a:ext cx="4839249" cy="2992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5" name="Google Shape;1935;g2055c2cc230_0_81"/>
            <p:cNvSpPr txBox="1"/>
            <p:nvPr/>
          </p:nvSpPr>
          <p:spPr>
            <a:xfrm>
              <a:off x="1900250" y="2236600"/>
              <a:ext cx="555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2x</a:t>
              </a:r>
              <a:endParaRPr/>
            </a:p>
          </p:txBody>
        </p:sp>
      </p:grpSp>
      <p:grpSp>
        <p:nvGrpSpPr>
          <p:cNvPr id="1936" name="Google Shape;1936;g2055c2cc230_0_81"/>
          <p:cNvGrpSpPr/>
          <p:nvPr/>
        </p:nvGrpSpPr>
        <p:grpSpPr>
          <a:xfrm>
            <a:off x="848675" y="3640125"/>
            <a:ext cx="4661463" cy="2882325"/>
            <a:chOff x="6388200" y="3539925"/>
            <a:chExt cx="4661463" cy="2882325"/>
          </a:xfrm>
        </p:grpSpPr>
        <p:pic>
          <p:nvPicPr>
            <p:cNvPr id="1937" name="Google Shape;1937;g2055c2cc230_0_81" title="Chart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88200" y="3539925"/>
              <a:ext cx="4661463" cy="2882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8" name="Google Shape;1938;g2055c2cc230_0_81"/>
            <p:cNvSpPr txBox="1"/>
            <p:nvPr/>
          </p:nvSpPr>
          <p:spPr>
            <a:xfrm>
              <a:off x="7728275" y="4818975"/>
              <a:ext cx="555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2.5</a:t>
              </a:r>
              <a:r>
                <a:rPr lang="en-US"/>
                <a:t>x</a:t>
              </a:r>
              <a:endParaRPr/>
            </a:p>
          </p:txBody>
        </p:sp>
      </p:grpSp>
      <p:grpSp>
        <p:nvGrpSpPr>
          <p:cNvPr id="1939" name="Google Shape;1939;g2055c2cc230_0_81"/>
          <p:cNvGrpSpPr/>
          <p:nvPr/>
        </p:nvGrpSpPr>
        <p:grpSpPr>
          <a:xfrm>
            <a:off x="6214750" y="747225"/>
            <a:ext cx="4533315" cy="2803100"/>
            <a:chOff x="1001625" y="3539925"/>
            <a:chExt cx="4533315" cy="2803100"/>
          </a:xfrm>
        </p:grpSpPr>
        <p:pic>
          <p:nvPicPr>
            <p:cNvPr id="1940" name="Google Shape;1940;g2055c2cc230_0_81" title="Chart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01625" y="3539925"/>
              <a:ext cx="4533315" cy="2803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1" name="Google Shape;1941;g2055c2cc230_0_81"/>
            <p:cNvSpPr txBox="1"/>
            <p:nvPr/>
          </p:nvSpPr>
          <p:spPr>
            <a:xfrm>
              <a:off x="1961250" y="4875900"/>
              <a:ext cx="555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2.4x</a:t>
              </a:r>
              <a:endParaRPr/>
            </a:p>
          </p:txBody>
        </p:sp>
      </p:grpSp>
      <p:sp>
        <p:nvSpPr>
          <p:cNvPr id="1942" name="Google Shape;1942;g2055c2cc230_0_81"/>
          <p:cNvSpPr txBox="1"/>
          <p:nvPr/>
        </p:nvSpPr>
        <p:spPr>
          <a:xfrm>
            <a:off x="6648563" y="4522575"/>
            <a:ext cx="3665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Currently d</a:t>
            </a:r>
            <a:r>
              <a:rPr lang="en-US" sz="1800"/>
              <a:t>oes</a:t>
            </a:r>
            <a:r>
              <a:rPr lang="en-US" sz="1800"/>
              <a:t> not support </a:t>
            </a:r>
            <a:r>
              <a:rPr lang="en-US" sz="1800"/>
              <a:t>arbitrary</a:t>
            </a:r>
            <a:r>
              <a:rPr lang="en-US" sz="1800"/>
              <a:t> dimensions</a:t>
            </a:r>
            <a:endParaRPr sz="1800"/>
          </a:p>
        </p:txBody>
      </p:sp>
      <p:sp>
        <p:nvSpPr>
          <p:cNvPr id="1943" name="Google Shape;1943;g2055c2cc230_0_81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504761c68_0_204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Transformer Accelerator</a:t>
            </a:r>
            <a:endParaRPr b="1"/>
          </a:p>
        </p:txBody>
      </p:sp>
      <p:sp>
        <p:nvSpPr>
          <p:cNvPr id="191" name="Google Shape;191;g20504761c68_0_204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g20504761c68_0_204"/>
          <p:cNvSpPr txBox="1"/>
          <p:nvPr/>
        </p:nvSpPr>
        <p:spPr>
          <a:xfrm>
            <a:off x="2114850" y="6422850"/>
            <a:ext cx="915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1. </a:t>
            </a:r>
            <a:r>
              <a:rPr lang="en-US" sz="800"/>
              <a:t>Efficient Systolic-Array Redundancy Architecture for Offline/Online Repair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2. ReTransformer 3.</a:t>
            </a:r>
            <a:r>
              <a:rPr lang="en-US" sz="800" u="sng">
                <a:solidFill>
                  <a:schemeClr val="hlink"/>
                </a:solidFill>
                <a:hlinkClick r:id="rId3"/>
              </a:rPr>
              <a:t>https://www.engadget.com/japan-fugaku-supercomputer-013121699.html</a:t>
            </a:r>
            <a:r>
              <a:rPr lang="en-US" sz="800"/>
              <a:t> 4. FS community What Is a Server CPU?</a:t>
            </a:r>
            <a:endParaRPr sz="800"/>
          </a:p>
        </p:txBody>
      </p:sp>
      <p:grpSp>
        <p:nvGrpSpPr>
          <p:cNvPr id="193" name="Google Shape;193;g20504761c68_0_204"/>
          <p:cNvGrpSpPr/>
          <p:nvPr/>
        </p:nvGrpSpPr>
        <p:grpSpPr>
          <a:xfrm>
            <a:off x="5155850" y="130463"/>
            <a:ext cx="5233401" cy="2725787"/>
            <a:chOff x="3479300" y="3677800"/>
            <a:chExt cx="5233401" cy="2725787"/>
          </a:xfrm>
        </p:grpSpPr>
        <p:pic>
          <p:nvPicPr>
            <p:cNvPr id="194" name="Google Shape;194;g20504761c68_0_2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79300" y="4078537"/>
              <a:ext cx="5233401" cy="2325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g20504761c68_0_204"/>
            <p:cNvSpPr txBox="1"/>
            <p:nvPr/>
          </p:nvSpPr>
          <p:spPr>
            <a:xfrm>
              <a:off x="4607450" y="3677800"/>
              <a:ext cx="3400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accent1"/>
                  </a:solidFill>
                </a:rPr>
                <a:t>In-Memory-Computing</a:t>
              </a:r>
              <a:endParaRPr sz="1500"/>
            </a:p>
          </p:txBody>
        </p:sp>
      </p:grpSp>
      <p:sp>
        <p:nvSpPr>
          <p:cNvPr id="196" name="Google Shape;196;g20504761c68_0_204"/>
          <p:cNvSpPr txBox="1"/>
          <p:nvPr/>
        </p:nvSpPr>
        <p:spPr>
          <a:xfrm>
            <a:off x="673925" y="1824400"/>
            <a:ext cx="4102200" cy="1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Specialized Accelerators</a:t>
            </a:r>
            <a:endParaRPr b="1" sz="17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Best performance &amp; </a:t>
            </a:r>
            <a:r>
              <a:rPr lang="en-US" sz="1600"/>
              <a:t>efficiency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Lack of flexibility (data precision, model, task)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DNNs evolve rapidly!</a:t>
            </a:r>
            <a:endParaRPr sz="1600"/>
          </a:p>
        </p:txBody>
      </p:sp>
      <p:sp>
        <p:nvSpPr>
          <p:cNvPr id="197" name="Google Shape;197;g20504761c68_0_204"/>
          <p:cNvSpPr txBox="1"/>
          <p:nvPr/>
        </p:nvSpPr>
        <p:spPr>
          <a:xfrm>
            <a:off x="673925" y="4399900"/>
            <a:ext cx="4725900" cy="1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Vector Processor</a:t>
            </a:r>
            <a:endParaRPr b="1" sz="17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Parallel computing, SIMD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Popular in supercomputing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Ara + CVA6: RISC-V Vector Extension 1.0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Scalable: # lanes</a:t>
            </a:r>
            <a:endParaRPr sz="1600"/>
          </a:p>
        </p:txBody>
      </p:sp>
      <p:grpSp>
        <p:nvGrpSpPr>
          <p:cNvPr id="198" name="Google Shape;198;g20504761c68_0_204"/>
          <p:cNvGrpSpPr/>
          <p:nvPr/>
        </p:nvGrpSpPr>
        <p:grpSpPr>
          <a:xfrm>
            <a:off x="6421700" y="-12"/>
            <a:ext cx="3267600" cy="3107774"/>
            <a:chOff x="8090725" y="951500"/>
            <a:chExt cx="3267600" cy="3107774"/>
          </a:xfrm>
        </p:grpSpPr>
        <p:sp>
          <p:nvSpPr>
            <p:cNvPr id="199" name="Google Shape;199;g20504761c68_0_204"/>
            <p:cNvSpPr txBox="1"/>
            <p:nvPr/>
          </p:nvSpPr>
          <p:spPr>
            <a:xfrm>
              <a:off x="8090725" y="951500"/>
              <a:ext cx="3267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accent1"/>
                  </a:solidFill>
                </a:rPr>
                <a:t>Systolic Array</a:t>
              </a:r>
              <a:endParaRPr b="1" sz="1500">
                <a:solidFill>
                  <a:schemeClr val="accen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/>
                <a:t>Reuse data </a:t>
              </a:r>
              <a:r>
                <a:rPr lang="en-US" sz="1500"/>
                <a:t>across</a:t>
              </a:r>
              <a:r>
                <a:rPr lang="en-US" sz="1500"/>
                <a:t> one row/column</a:t>
              </a:r>
              <a:endParaRPr sz="1500"/>
            </a:p>
          </p:txBody>
        </p:sp>
        <p:pic>
          <p:nvPicPr>
            <p:cNvPr id="200" name="Google Shape;200;g20504761c68_0_20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27600" y="1598001"/>
              <a:ext cx="2827846" cy="24612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" name="Google Shape;201;g20504761c68_0_204"/>
          <p:cNvSpPr txBox="1"/>
          <p:nvPr/>
        </p:nvSpPr>
        <p:spPr>
          <a:xfrm>
            <a:off x="731850" y="1276825"/>
            <a:ext cx="410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C78D8"/>
                </a:solidFill>
              </a:rPr>
              <a:t>Transformer is mainly composed of MatMul</a:t>
            </a:r>
            <a:endParaRPr sz="1600">
              <a:solidFill>
                <a:srgbClr val="3C78D8"/>
              </a:solidFill>
            </a:endParaRPr>
          </a:p>
        </p:txBody>
      </p:sp>
      <p:grpSp>
        <p:nvGrpSpPr>
          <p:cNvPr id="202" name="Google Shape;202;g20504761c68_0_204"/>
          <p:cNvGrpSpPr/>
          <p:nvPr/>
        </p:nvGrpSpPr>
        <p:grpSpPr>
          <a:xfrm>
            <a:off x="6206862" y="3191913"/>
            <a:ext cx="3697275" cy="3093851"/>
            <a:chOff x="7875887" y="3518150"/>
            <a:chExt cx="3697275" cy="3093851"/>
          </a:xfrm>
        </p:grpSpPr>
        <p:pic>
          <p:nvPicPr>
            <p:cNvPr id="203" name="Google Shape;203;g20504761c68_0_20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75887" y="4148550"/>
              <a:ext cx="3697275" cy="2463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g20504761c68_0_204"/>
            <p:cNvSpPr txBox="1"/>
            <p:nvPr/>
          </p:nvSpPr>
          <p:spPr>
            <a:xfrm>
              <a:off x="8090725" y="3518150"/>
              <a:ext cx="3267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accent1"/>
                  </a:solidFill>
                </a:rPr>
                <a:t>Supercomputer: Fugaku</a:t>
              </a:r>
              <a:endParaRPr b="1" sz="1500">
                <a:solidFill>
                  <a:schemeClr val="accen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/>
                <a:t>Scalable Vector Extension (SVE)</a:t>
              </a:r>
              <a:endParaRPr sz="1500"/>
            </a:p>
          </p:txBody>
        </p:sp>
      </p:grpSp>
      <p:sp>
        <p:nvSpPr>
          <p:cNvPr id="205" name="Google Shape;205;g20504761c68_0_204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accent1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  <p:sp>
        <p:nvSpPr>
          <p:cNvPr id="206" name="Google Shape;206;g20504761c68_0_204"/>
          <p:cNvSpPr txBox="1"/>
          <p:nvPr/>
        </p:nvSpPr>
        <p:spPr>
          <a:xfrm>
            <a:off x="11080075" y="5293450"/>
            <a:ext cx="104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Flexibility</a:t>
            </a:r>
            <a:endParaRPr/>
          </a:p>
        </p:txBody>
      </p:sp>
      <p:sp>
        <p:nvSpPr>
          <p:cNvPr id="207" name="Google Shape;207;g20504761c68_0_204"/>
          <p:cNvSpPr txBox="1"/>
          <p:nvPr/>
        </p:nvSpPr>
        <p:spPr>
          <a:xfrm>
            <a:off x="11012875" y="876625"/>
            <a:ext cx="125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&amp; Efficiency</a:t>
            </a:r>
            <a:endParaRPr/>
          </a:p>
        </p:txBody>
      </p:sp>
      <p:sp>
        <p:nvSpPr>
          <p:cNvPr id="208" name="Google Shape;208;g20504761c68_0_204"/>
          <p:cNvSpPr txBox="1"/>
          <p:nvPr/>
        </p:nvSpPr>
        <p:spPr>
          <a:xfrm>
            <a:off x="673913" y="3379845"/>
            <a:ext cx="41022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General Purpose Processors</a:t>
            </a:r>
            <a:endParaRPr b="1" sz="17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Easily programmable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Flexible</a:t>
            </a:r>
            <a:endParaRPr sz="1600"/>
          </a:p>
        </p:txBody>
      </p:sp>
      <p:grpSp>
        <p:nvGrpSpPr>
          <p:cNvPr id="209" name="Google Shape;209;g20504761c68_0_204"/>
          <p:cNvGrpSpPr/>
          <p:nvPr/>
        </p:nvGrpSpPr>
        <p:grpSpPr>
          <a:xfrm>
            <a:off x="6184500" y="3221250"/>
            <a:ext cx="3741976" cy="2512287"/>
            <a:chOff x="3664938" y="3061925"/>
            <a:chExt cx="3741976" cy="2512287"/>
          </a:xfrm>
        </p:grpSpPr>
        <p:pic>
          <p:nvPicPr>
            <p:cNvPr id="210" name="Google Shape;210;g20504761c68_0_20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664938" y="3637738"/>
              <a:ext cx="3741976" cy="1936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g20504761c68_0_204"/>
            <p:cNvSpPr txBox="1"/>
            <p:nvPr/>
          </p:nvSpPr>
          <p:spPr>
            <a:xfrm>
              <a:off x="3902150" y="3061925"/>
              <a:ext cx="32676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accent1"/>
                  </a:solidFill>
                </a:rPr>
                <a:t>General Purpose Processor</a:t>
              </a:r>
              <a:endParaRPr sz="1500"/>
            </a:p>
          </p:txBody>
        </p:sp>
      </p:grpSp>
      <p:sp>
        <p:nvSpPr>
          <p:cNvPr id="212" name="Google Shape;212;g20504761c68_0_204"/>
          <p:cNvSpPr/>
          <p:nvPr/>
        </p:nvSpPr>
        <p:spPr>
          <a:xfrm flipH="1">
            <a:off x="10711050" y="902025"/>
            <a:ext cx="249000" cy="48315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379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0504761c68_0_204"/>
          <p:cNvSpPr/>
          <p:nvPr/>
        </p:nvSpPr>
        <p:spPr>
          <a:xfrm>
            <a:off x="11055775" y="5293450"/>
            <a:ext cx="945300" cy="40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g20504761c68_0_121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Physical Design</a:t>
            </a:r>
            <a:endParaRPr b="1"/>
          </a:p>
        </p:txBody>
      </p:sp>
      <p:sp>
        <p:nvSpPr>
          <p:cNvPr id="1950" name="Google Shape;1950;g20504761c68_0_121"/>
          <p:cNvSpPr txBox="1"/>
          <p:nvPr>
            <p:ph idx="1" type="body"/>
          </p:nvPr>
        </p:nvSpPr>
        <p:spPr>
          <a:xfrm>
            <a:off x="731850" y="1111350"/>
            <a:ext cx="10728300" cy="138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Technology: </a:t>
            </a:r>
            <a:r>
              <a:rPr b="1" lang="en-US"/>
              <a:t>GlobalFoundries 22FDX FD-SOI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Target Frequency: </a:t>
            </a:r>
            <a:r>
              <a:rPr b="1" lang="en-US"/>
              <a:t>1GHz 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Synthesis: </a:t>
            </a:r>
            <a:r>
              <a:rPr b="1" lang="en-US"/>
              <a:t>Synopsys </a:t>
            </a:r>
            <a:r>
              <a:rPr b="1" lang="en-US"/>
              <a:t>Design Compiler</a:t>
            </a:r>
            <a:r>
              <a:rPr lang="en-US"/>
              <a:t>; P&amp;R: </a:t>
            </a:r>
            <a:r>
              <a:rPr b="1" lang="en-US"/>
              <a:t>Synopsys</a:t>
            </a:r>
            <a:r>
              <a:rPr lang="en-US"/>
              <a:t> </a:t>
            </a:r>
            <a:r>
              <a:rPr b="1" lang="en-US"/>
              <a:t>IC Compiler II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4-lane &amp; 8-lane</a:t>
            </a:r>
            <a:endParaRPr/>
          </a:p>
        </p:txBody>
      </p:sp>
      <p:sp>
        <p:nvSpPr>
          <p:cNvPr id="1951" name="Google Shape;1951;g20504761c68_0_121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2" name="Google Shape;1952;g20504761c68_0_121"/>
          <p:cNvSpPr txBox="1"/>
          <p:nvPr>
            <p:ph idx="1" type="body"/>
          </p:nvPr>
        </p:nvSpPr>
        <p:spPr>
          <a:xfrm>
            <a:off x="731850" y="2494900"/>
            <a:ext cx="10728300" cy="61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Floorplan optimization</a:t>
            </a:r>
            <a:endParaRPr/>
          </a:p>
        </p:txBody>
      </p:sp>
      <p:grpSp>
        <p:nvGrpSpPr>
          <p:cNvPr id="1953" name="Google Shape;1953;g20504761c68_0_121"/>
          <p:cNvGrpSpPr/>
          <p:nvPr/>
        </p:nvGrpSpPr>
        <p:grpSpPr>
          <a:xfrm>
            <a:off x="1991175" y="2898500"/>
            <a:ext cx="3015350" cy="3770600"/>
            <a:chOff x="1991175" y="2898500"/>
            <a:chExt cx="3015350" cy="3770600"/>
          </a:xfrm>
        </p:grpSpPr>
        <p:sp>
          <p:nvSpPr>
            <p:cNvPr id="1954" name="Google Shape;1954;g20504761c68_0_121"/>
            <p:cNvSpPr/>
            <p:nvPr/>
          </p:nvSpPr>
          <p:spPr>
            <a:xfrm>
              <a:off x="2797100" y="2898500"/>
              <a:ext cx="1221300" cy="568200"/>
            </a:xfrm>
            <a:prstGeom prst="rect">
              <a:avLst/>
            </a:prstGeom>
            <a:solidFill>
              <a:srgbClr val="78909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BC_BUFFER</a:t>
              </a:r>
              <a:endParaRPr sz="1200"/>
            </a:p>
          </p:txBody>
        </p:sp>
        <p:sp>
          <p:nvSpPr>
            <p:cNvPr id="1955" name="Google Shape;1955;g20504761c68_0_121"/>
            <p:cNvSpPr/>
            <p:nvPr/>
          </p:nvSpPr>
          <p:spPr>
            <a:xfrm>
              <a:off x="1991175" y="5213900"/>
              <a:ext cx="805800" cy="568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L0</a:t>
              </a:r>
              <a:endParaRPr sz="1200"/>
            </a:p>
          </p:txBody>
        </p:sp>
        <p:sp>
          <p:nvSpPr>
            <p:cNvPr id="1956" name="Google Shape;1956;g20504761c68_0_121"/>
            <p:cNvSpPr/>
            <p:nvPr/>
          </p:nvSpPr>
          <p:spPr>
            <a:xfrm>
              <a:off x="4018200" y="5213900"/>
              <a:ext cx="805800" cy="568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L1</a:t>
              </a:r>
              <a:endParaRPr sz="1200"/>
            </a:p>
          </p:txBody>
        </p:sp>
        <p:sp>
          <p:nvSpPr>
            <p:cNvPr id="1957" name="Google Shape;1957;g20504761c68_0_121"/>
            <p:cNvSpPr/>
            <p:nvPr/>
          </p:nvSpPr>
          <p:spPr>
            <a:xfrm>
              <a:off x="1991175" y="4017600"/>
              <a:ext cx="805800" cy="568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L2</a:t>
              </a:r>
              <a:endParaRPr sz="1200"/>
            </a:p>
          </p:txBody>
        </p:sp>
        <p:sp>
          <p:nvSpPr>
            <p:cNvPr id="1958" name="Google Shape;1958;g20504761c68_0_121"/>
            <p:cNvSpPr/>
            <p:nvPr/>
          </p:nvSpPr>
          <p:spPr>
            <a:xfrm>
              <a:off x="4018200" y="4017600"/>
              <a:ext cx="805800" cy="568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L3</a:t>
              </a:r>
              <a:endParaRPr sz="1200"/>
            </a:p>
          </p:txBody>
        </p:sp>
        <p:cxnSp>
          <p:nvCxnSpPr>
            <p:cNvPr id="1959" name="Google Shape;1959;g20504761c68_0_121"/>
            <p:cNvCxnSpPr>
              <a:endCxn id="1955" idx="0"/>
            </p:cNvCxnSpPr>
            <p:nvPr/>
          </p:nvCxnSpPr>
          <p:spPr>
            <a:xfrm flipH="1">
              <a:off x="2394075" y="3466700"/>
              <a:ext cx="1035000" cy="1747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60" name="Google Shape;1960;g20504761c68_0_121"/>
            <p:cNvCxnSpPr>
              <a:stCxn id="1955" idx="3"/>
              <a:endCxn id="1956" idx="1"/>
            </p:cNvCxnSpPr>
            <p:nvPr/>
          </p:nvCxnSpPr>
          <p:spPr>
            <a:xfrm>
              <a:off x="2796975" y="5498000"/>
              <a:ext cx="12213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61" name="Google Shape;1961;g20504761c68_0_121"/>
            <p:cNvCxnSpPr>
              <a:stCxn id="1956" idx="0"/>
              <a:endCxn id="1957" idx="2"/>
            </p:cNvCxnSpPr>
            <p:nvPr/>
          </p:nvCxnSpPr>
          <p:spPr>
            <a:xfrm rot="10800000">
              <a:off x="2394000" y="4585700"/>
              <a:ext cx="2027100" cy="6282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62" name="Google Shape;1962;g20504761c68_0_121"/>
            <p:cNvCxnSpPr>
              <a:stCxn id="1957" idx="3"/>
              <a:endCxn id="1958" idx="1"/>
            </p:cNvCxnSpPr>
            <p:nvPr/>
          </p:nvCxnSpPr>
          <p:spPr>
            <a:xfrm>
              <a:off x="2796975" y="4301700"/>
              <a:ext cx="12213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63" name="Google Shape;1963;g20504761c68_0_121"/>
            <p:cNvCxnSpPr/>
            <p:nvPr/>
          </p:nvCxnSpPr>
          <p:spPr>
            <a:xfrm>
              <a:off x="2233200" y="6469000"/>
              <a:ext cx="641100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64" name="Google Shape;1964;g20504761c68_0_121"/>
            <p:cNvSpPr txBox="1"/>
            <p:nvPr/>
          </p:nvSpPr>
          <p:spPr>
            <a:xfrm>
              <a:off x="3115625" y="6268900"/>
              <a:ext cx="189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Critical path</a:t>
              </a:r>
              <a:endParaRPr/>
            </a:p>
          </p:txBody>
        </p:sp>
      </p:grpSp>
      <p:grpSp>
        <p:nvGrpSpPr>
          <p:cNvPr id="1965" name="Google Shape;1965;g20504761c68_0_121"/>
          <p:cNvGrpSpPr/>
          <p:nvPr/>
        </p:nvGrpSpPr>
        <p:grpSpPr>
          <a:xfrm>
            <a:off x="5786950" y="2898500"/>
            <a:ext cx="4299750" cy="2883600"/>
            <a:chOff x="5786950" y="2898500"/>
            <a:chExt cx="4299750" cy="2883600"/>
          </a:xfrm>
        </p:grpSpPr>
        <p:sp>
          <p:nvSpPr>
            <p:cNvPr id="1966" name="Google Shape;1966;g20504761c68_0_121"/>
            <p:cNvSpPr/>
            <p:nvPr/>
          </p:nvSpPr>
          <p:spPr>
            <a:xfrm>
              <a:off x="7253875" y="5213900"/>
              <a:ext cx="805800" cy="568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L1</a:t>
              </a:r>
              <a:endParaRPr sz="1200"/>
            </a:p>
          </p:txBody>
        </p:sp>
        <p:sp>
          <p:nvSpPr>
            <p:cNvPr id="1967" name="Google Shape;1967;g20504761c68_0_121"/>
            <p:cNvSpPr/>
            <p:nvPr/>
          </p:nvSpPr>
          <p:spPr>
            <a:xfrm>
              <a:off x="9280900" y="5213900"/>
              <a:ext cx="805800" cy="568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L2</a:t>
              </a:r>
              <a:endParaRPr sz="1200"/>
            </a:p>
          </p:txBody>
        </p:sp>
        <p:sp>
          <p:nvSpPr>
            <p:cNvPr id="1968" name="Google Shape;1968;g20504761c68_0_121"/>
            <p:cNvSpPr/>
            <p:nvPr/>
          </p:nvSpPr>
          <p:spPr>
            <a:xfrm>
              <a:off x="7253875" y="4017600"/>
              <a:ext cx="805800" cy="568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L0</a:t>
              </a:r>
              <a:endParaRPr sz="1200"/>
            </a:p>
          </p:txBody>
        </p:sp>
        <p:sp>
          <p:nvSpPr>
            <p:cNvPr id="1969" name="Google Shape;1969;g20504761c68_0_121"/>
            <p:cNvSpPr/>
            <p:nvPr/>
          </p:nvSpPr>
          <p:spPr>
            <a:xfrm>
              <a:off x="9280900" y="4017600"/>
              <a:ext cx="805800" cy="568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L3</a:t>
              </a:r>
              <a:endParaRPr sz="1200"/>
            </a:p>
          </p:txBody>
        </p:sp>
        <p:sp>
          <p:nvSpPr>
            <p:cNvPr id="1970" name="Google Shape;1970;g20504761c68_0_121"/>
            <p:cNvSpPr/>
            <p:nvPr/>
          </p:nvSpPr>
          <p:spPr>
            <a:xfrm>
              <a:off x="5786950" y="4594975"/>
              <a:ext cx="1068900" cy="290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71" name="Google Shape;1971;g20504761c68_0_121"/>
            <p:cNvCxnSpPr>
              <a:endCxn id="1968" idx="0"/>
            </p:cNvCxnSpPr>
            <p:nvPr/>
          </p:nvCxnSpPr>
          <p:spPr>
            <a:xfrm flipH="1">
              <a:off x="7656775" y="3466800"/>
              <a:ext cx="1035000" cy="5508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72" name="Google Shape;1972;g20504761c68_0_121"/>
            <p:cNvCxnSpPr>
              <a:stCxn id="1968" idx="2"/>
              <a:endCxn id="1966" idx="0"/>
            </p:cNvCxnSpPr>
            <p:nvPr/>
          </p:nvCxnSpPr>
          <p:spPr>
            <a:xfrm>
              <a:off x="7656775" y="4585800"/>
              <a:ext cx="0" cy="628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73" name="Google Shape;1973;g20504761c68_0_121"/>
            <p:cNvCxnSpPr>
              <a:stCxn id="1966" idx="3"/>
              <a:endCxn id="1967" idx="1"/>
            </p:cNvCxnSpPr>
            <p:nvPr/>
          </p:nvCxnSpPr>
          <p:spPr>
            <a:xfrm>
              <a:off x="8059675" y="5498000"/>
              <a:ext cx="12213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74" name="Google Shape;1974;g20504761c68_0_121"/>
            <p:cNvCxnSpPr>
              <a:stCxn id="1967" idx="0"/>
              <a:endCxn id="1969" idx="2"/>
            </p:cNvCxnSpPr>
            <p:nvPr/>
          </p:nvCxnSpPr>
          <p:spPr>
            <a:xfrm rot="10800000">
              <a:off x="9683800" y="4585700"/>
              <a:ext cx="0" cy="628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75" name="Google Shape;1975;g20504761c68_0_121"/>
            <p:cNvSpPr/>
            <p:nvPr/>
          </p:nvSpPr>
          <p:spPr>
            <a:xfrm>
              <a:off x="8059675" y="2898500"/>
              <a:ext cx="1221300" cy="568200"/>
            </a:xfrm>
            <a:prstGeom prst="rect">
              <a:avLst/>
            </a:prstGeom>
            <a:solidFill>
              <a:srgbClr val="78909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BC_BUFFER</a:t>
              </a:r>
              <a:endParaRPr sz="1200"/>
            </a:p>
          </p:txBody>
        </p:sp>
      </p:grpSp>
      <p:sp>
        <p:nvSpPr>
          <p:cNvPr id="1976" name="Google Shape;1976;g20504761c68_0_121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20703228309_0_1116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Backend Result</a:t>
            </a:r>
            <a:endParaRPr b="1"/>
          </a:p>
        </p:txBody>
      </p:sp>
      <p:sp>
        <p:nvSpPr>
          <p:cNvPr id="1983" name="Google Shape;1983;g20703228309_0_1116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984" name="Google Shape;1984;g20703228309_0_1116"/>
          <p:cNvGraphicFramePr/>
          <p:nvPr/>
        </p:nvGraphicFramePr>
        <p:xfrm>
          <a:off x="6350775" y="122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{5069166E-94D1-46BF-8738-C7AF37F46CFA}</a:tableStyleId>
              </a:tblPr>
              <a:tblGrid>
                <a:gridCol w="996600"/>
                <a:gridCol w="996600"/>
                <a:gridCol w="1039375"/>
                <a:gridCol w="1099250"/>
                <a:gridCol w="1490850"/>
              </a:tblGrid>
              <a:tr h="45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4-lane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TT freq (GHz)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SS freq (MHz)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Area Utilization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Die Area (</a:t>
                      </a:r>
                      <a:r>
                        <a:rPr b="1" lang="en-US"/>
                        <a:t>mm²</a:t>
                      </a:r>
                      <a:r>
                        <a:rPr b="1" lang="en-US"/>
                        <a:t>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Vanilla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1.34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967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79.10%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0.87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Modified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1.33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949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82.49%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Change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-0.7%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-1.8%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+3.4%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985" name="Google Shape;1985;g20703228309_0_1116"/>
          <p:cNvGrpSpPr/>
          <p:nvPr/>
        </p:nvGrpSpPr>
        <p:grpSpPr>
          <a:xfrm>
            <a:off x="536964" y="676198"/>
            <a:ext cx="5306414" cy="5221150"/>
            <a:chOff x="536977" y="676225"/>
            <a:chExt cx="5541947" cy="5740050"/>
          </a:xfrm>
        </p:grpSpPr>
        <p:pic>
          <p:nvPicPr>
            <p:cNvPr id="1986" name="Google Shape;1986;g20703228309_0_11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1849" y="676225"/>
              <a:ext cx="5347075" cy="574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7" name="Google Shape;1987;g20703228309_0_1116"/>
            <p:cNvSpPr txBox="1"/>
            <p:nvPr/>
          </p:nvSpPr>
          <p:spPr>
            <a:xfrm>
              <a:off x="2620977" y="1412871"/>
              <a:ext cx="12549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</a:rPr>
                <a:t>CVA6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988" name="Google Shape;1988;g20703228309_0_1116"/>
            <p:cNvSpPr txBox="1"/>
            <p:nvPr/>
          </p:nvSpPr>
          <p:spPr>
            <a:xfrm>
              <a:off x="2003053" y="2981182"/>
              <a:ext cx="12549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</a:rPr>
                <a:t>bc_buffer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989" name="Google Shape;1989;g20703228309_0_1116"/>
            <p:cNvSpPr txBox="1"/>
            <p:nvPr/>
          </p:nvSpPr>
          <p:spPr>
            <a:xfrm>
              <a:off x="4088485" y="3022854"/>
              <a:ext cx="12549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</a:rPr>
                <a:t>lane 3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990" name="Google Shape;1990;g20703228309_0_1116"/>
            <p:cNvSpPr txBox="1"/>
            <p:nvPr/>
          </p:nvSpPr>
          <p:spPr>
            <a:xfrm>
              <a:off x="2833571" y="3176145"/>
              <a:ext cx="12549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</a:rPr>
                <a:t>vlsu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991" name="Google Shape;1991;g20703228309_0_1116"/>
            <p:cNvSpPr txBox="1"/>
            <p:nvPr/>
          </p:nvSpPr>
          <p:spPr>
            <a:xfrm>
              <a:off x="2680499" y="2523942"/>
              <a:ext cx="1254900" cy="6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dispatcher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sequencer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992" name="Google Shape;1992;g20703228309_0_1116"/>
            <p:cNvSpPr txBox="1"/>
            <p:nvPr/>
          </p:nvSpPr>
          <p:spPr>
            <a:xfrm>
              <a:off x="3068504" y="4061741"/>
              <a:ext cx="12549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</a:rPr>
                <a:t>masku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993" name="Google Shape;1993;g20703228309_0_1116"/>
            <p:cNvSpPr txBox="1"/>
            <p:nvPr/>
          </p:nvSpPr>
          <p:spPr>
            <a:xfrm>
              <a:off x="2324355" y="4549510"/>
              <a:ext cx="12549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</a:rPr>
                <a:t>sldu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994" name="Google Shape;1994;g20703228309_0_1116"/>
            <p:cNvSpPr txBox="1"/>
            <p:nvPr/>
          </p:nvSpPr>
          <p:spPr>
            <a:xfrm>
              <a:off x="1230085" y="3308879"/>
              <a:ext cx="12549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</a:rPr>
                <a:t>lane 0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995" name="Google Shape;1995;g20703228309_0_1116"/>
            <p:cNvSpPr txBox="1"/>
            <p:nvPr/>
          </p:nvSpPr>
          <p:spPr>
            <a:xfrm>
              <a:off x="1284985" y="5405154"/>
              <a:ext cx="12549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</a:rPr>
                <a:t>lane 1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996" name="Google Shape;1996;g20703228309_0_1116"/>
            <p:cNvSpPr txBox="1"/>
            <p:nvPr/>
          </p:nvSpPr>
          <p:spPr>
            <a:xfrm>
              <a:off x="3914185" y="5341154"/>
              <a:ext cx="12549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</a:rPr>
                <a:t>lane 2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997" name="Google Shape;1997;g20703228309_0_1116"/>
            <p:cNvSpPr txBox="1"/>
            <p:nvPr/>
          </p:nvSpPr>
          <p:spPr>
            <a:xfrm>
              <a:off x="536977" y="966721"/>
              <a:ext cx="12549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</a:rPr>
                <a:t>I$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998" name="Google Shape;1998;g20703228309_0_1116"/>
            <p:cNvSpPr txBox="1"/>
            <p:nvPr/>
          </p:nvSpPr>
          <p:spPr>
            <a:xfrm>
              <a:off x="4657227" y="966721"/>
              <a:ext cx="12549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</a:rPr>
                <a:t>D$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graphicFrame>
        <p:nvGraphicFramePr>
          <p:cNvPr id="1999" name="Google Shape;1999;g20703228309_0_1116"/>
          <p:cNvGraphicFramePr/>
          <p:nvPr/>
        </p:nvGraphicFramePr>
        <p:xfrm>
          <a:off x="6350775" y="360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{5069166E-94D1-46BF-8738-C7AF37F46CFA}</a:tableStyleId>
              </a:tblPr>
              <a:tblGrid>
                <a:gridCol w="996600"/>
                <a:gridCol w="996600"/>
                <a:gridCol w="1039375"/>
                <a:gridCol w="1099250"/>
                <a:gridCol w="149085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8-lane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TT</a:t>
                      </a:r>
                      <a:r>
                        <a:rPr b="1" lang="en-US">
                          <a:solidFill>
                            <a:schemeClr val="dk1"/>
                          </a:solidFill>
                        </a:rPr>
                        <a:t> freq (GHz)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SS freq</a:t>
                      </a:r>
                      <a:r>
                        <a:rPr b="1" lang="en-US">
                          <a:solidFill>
                            <a:schemeClr val="dk1"/>
                          </a:solidFill>
                        </a:rPr>
                        <a:t> (MHz)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Area Utilization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Die Area </a:t>
                      </a:r>
                      <a:r>
                        <a:rPr b="1" lang="en-US">
                          <a:solidFill>
                            <a:schemeClr val="dk1"/>
                          </a:solidFill>
                        </a:rPr>
                        <a:t>(mm²)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Vanilla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1.37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943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69.94</a:t>
                      </a:r>
                      <a:r>
                        <a:rPr lang="en-US"/>
                        <a:t>%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1.88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Modified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1.28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72.53</a:t>
                      </a:r>
                      <a:r>
                        <a:rPr lang="en-US"/>
                        <a:t>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Change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-7.8%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-4.2%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+3.1%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00" name="Google Shape;2000;g20703228309_0_1116"/>
          <p:cNvSpPr/>
          <p:nvPr/>
        </p:nvSpPr>
        <p:spPr>
          <a:xfrm>
            <a:off x="8343975" y="5007850"/>
            <a:ext cx="1039500" cy="40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g20703228309_0_1116"/>
          <p:cNvSpPr txBox="1"/>
          <p:nvPr/>
        </p:nvSpPr>
        <p:spPr>
          <a:xfrm>
            <a:off x="7228100" y="5408050"/>
            <a:ext cx="37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Delay caused by hold-time buffers</a:t>
            </a:r>
            <a:endParaRPr/>
          </a:p>
        </p:txBody>
      </p:sp>
      <p:sp>
        <p:nvSpPr>
          <p:cNvPr id="2002" name="Google Shape;2002;g20703228309_0_1116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20504761c68_0_142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Power Results</a:t>
            </a:r>
            <a:endParaRPr b="1"/>
          </a:p>
        </p:txBody>
      </p:sp>
      <p:sp>
        <p:nvSpPr>
          <p:cNvPr id="2009" name="Google Shape;2009;g20504761c68_0_142"/>
          <p:cNvSpPr txBox="1"/>
          <p:nvPr>
            <p:ph idx="1" type="body"/>
          </p:nvPr>
        </p:nvSpPr>
        <p:spPr>
          <a:xfrm>
            <a:off x="731850" y="1160350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Estimate the transformer power by </a:t>
            </a:r>
            <a:r>
              <a:rPr b="1" lang="en-US"/>
              <a:t>a small segment of MatMul (64x768x768)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Represent &gt; </a:t>
            </a:r>
            <a:r>
              <a:rPr b="1" lang="en-US"/>
              <a:t>95%</a:t>
            </a:r>
            <a:endParaRPr b="1"/>
          </a:p>
        </p:txBody>
      </p:sp>
      <p:sp>
        <p:nvSpPr>
          <p:cNvPr id="2010" name="Google Shape;2010;g20504761c68_0_142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011" name="Google Shape;2011;g20504761c68_0_142"/>
          <p:cNvGraphicFramePr/>
          <p:nvPr/>
        </p:nvGraphicFramePr>
        <p:xfrm>
          <a:off x="1698925" y="191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{5069166E-94D1-46BF-8738-C7AF37F46CFA}</a:tableStyleId>
              </a:tblPr>
              <a:tblGrid>
                <a:gridCol w="1231100"/>
                <a:gridCol w="1241725"/>
                <a:gridCol w="1135700"/>
                <a:gridCol w="1147050"/>
                <a:gridCol w="1380275"/>
                <a:gridCol w="1551100"/>
                <a:gridCol w="1419325"/>
              </a:tblGrid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4-lane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P_dyn (mW)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P_st</a:t>
                      </a:r>
                      <a:r>
                        <a:rPr b="1" lang="en-US">
                          <a:solidFill>
                            <a:schemeClr val="dk1"/>
                          </a:solidFill>
                        </a:rPr>
                        <a:t> (mW)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P_tot</a:t>
                      </a:r>
                      <a:r>
                        <a:rPr b="1" lang="en-US">
                          <a:solidFill>
                            <a:schemeClr val="dk1"/>
                          </a:solidFill>
                        </a:rPr>
                        <a:t> (mW)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Throughput (SP-GFLOPS)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Efficiency (SP-GFLOPS/W)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Improvement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Vanilla (1.34GHz)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267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19.55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73.22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10.21%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Modified (1.33GHz)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243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20.50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80.70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graphicFrame>
        <p:nvGraphicFramePr>
          <p:cNvPr id="2012" name="Google Shape;2012;g20504761c68_0_142"/>
          <p:cNvGraphicFramePr/>
          <p:nvPr/>
        </p:nvGraphicFramePr>
        <p:xfrm>
          <a:off x="1698925" y="415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{5069166E-94D1-46BF-8738-C7AF37F46CFA}</a:tableStyleId>
              </a:tblPr>
              <a:tblGrid>
                <a:gridCol w="1231100"/>
                <a:gridCol w="1241725"/>
                <a:gridCol w="1135700"/>
                <a:gridCol w="1147050"/>
                <a:gridCol w="1380275"/>
                <a:gridCol w="1551100"/>
                <a:gridCol w="1419325"/>
              </a:tblGrid>
              <a:tr h="822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8-lane</a:t>
                      </a:r>
                      <a:endParaRPr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P_dyn (mW)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P_st (mW)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P_tot (mW)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Throughput (SP-GFLOPS)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Efficiency (SP-GFLOPS/W)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Improvement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Vanilla (1.37GHz)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508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534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38.50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72.08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11.54%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Modified (1.28GHz)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453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38.59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80.40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2013" name="Google Shape;2013;g20504761c68_0_142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g20811c78a6f_0_36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Efficiency</a:t>
            </a:r>
            <a:r>
              <a:rPr b="1" lang="en-US"/>
              <a:t> Results: Small MatMul</a:t>
            </a:r>
            <a:endParaRPr b="1"/>
          </a:p>
        </p:txBody>
      </p:sp>
      <p:sp>
        <p:nvSpPr>
          <p:cNvPr id="2020" name="Google Shape;2020;g20811c78a6f_0_36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21" name="Google Shape;2021;g20811c78a6f_0_36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  <p:sp>
        <p:nvSpPr>
          <p:cNvPr id="2022" name="Google Shape;2022;g20811c78a6f_0_36"/>
          <p:cNvSpPr txBox="1"/>
          <p:nvPr>
            <p:ph idx="1" type="body"/>
          </p:nvPr>
        </p:nvSpPr>
        <p:spPr>
          <a:xfrm>
            <a:off x="731825" y="1412875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MatMul Improvement (SP-GOPS/W)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TT frequency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4-lane</a:t>
            </a:r>
            <a:endParaRPr/>
          </a:p>
        </p:txBody>
      </p:sp>
      <p:pic>
        <p:nvPicPr>
          <p:cNvPr id="2023" name="Google Shape;2023;g20811c78a6f_0_3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825" y="2047025"/>
            <a:ext cx="5834301" cy="36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g20504761c68_0_156"/>
          <p:cNvSpPr txBox="1"/>
          <p:nvPr>
            <p:ph type="title"/>
          </p:nvPr>
        </p:nvSpPr>
        <p:spPr>
          <a:xfrm>
            <a:off x="731862" y="210426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Conclusion</a:t>
            </a:r>
            <a:endParaRPr b="1"/>
          </a:p>
        </p:txBody>
      </p:sp>
      <p:sp>
        <p:nvSpPr>
          <p:cNvPr id="2030" name="Google Shape;2030;g20504761c68_0_156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1" name="Google Shape;2031;g20504761c68_0_156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Conclusion</a:t>
            </a:r>
            <a:endParaRPr sz="900">
              <a:solidFill>
                <a:schemeClr val="accent1"/>
              </a:solidFill>
            </a:endParaRPr>
          </a:p>
        </p:txBody>
      </p:sp>
      <p:sp>
        <p:nvSpPr>
          <p:cNvPr id="2032" name="Google Shape;2032;g20504761c68_0_156"/>
          <p:cNvSpPr/>
          <p:nvPr/>
        </p:nvSpPr>
        <p:spPr>
          <a:xfrm>
            <a:off x="586725" y="1820400"/>
            <a:ext cx="5314800" cy="32172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Implement and optimize transformers</a:t>
            </a:r>
            <a:r>
              <a:rPr lang="en-US" sz="1800">
                <a:solidFill>
                  <a:schemeClr val="dk1"/>
                </a:solidFill>
              </a:rPr>
              <a:t> on Ara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Performance: 4-lane → 16-lane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(chained) </a:t>
            </a:r>
            <a:r>
              <a:rPr b="1" lang="en-US" sz="1800">
                <a:solidFill>
                  <a:schemeClr val="dk1"/>
                </a:solidFill>
              </a:rPr>
              <a:t>         5%   → 17% </a:t>
            </a:r>
            <a:endParaRPr b="1"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(decomposed): </a:t>
            </a:r>
            <a:r>
              <a:rPr b="1" lang="en-US" sz="1800">
                <a:solidFill>
                  <a:schemeClr val="dk1"/>
                </a:solidFill>
              </a:rPr>
              <a:t>17% → 125%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 sz="1800">
                <a:solidFill>
                  <a:schemeClr val="dk1"/>
                </a:solidFill>
              </a:rPr>
              <a:t>Energy Efficiency: 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+10% (4-lane) → +11%(8-lane)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033" name="Google Shape;2033;g20504761c68_0_156"/>
          <p:cNvSpPr/>
          <p:nvPr/>
        </p:nvSpPr>
        <p:spPr>
          <a:xfrm>
            <a:off x="6615475" y="1820400"/>
            <a:ext cx="5142000" cy="32172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Improved small MatMul</a:t>
            </a:r>
            <a:r>
              <a:rPr lang="en-US" sz="1800">
                <a:solidFill>
                  <a:schemeClr val="dk1"/>
                </a:solidFill>
              </a:rPr>
              <a:t> (new instructions, hardware)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Performance: up to</a:t>
            </a:r>
            <a:r>
              <a:rPr b="1" lang="en-US" sz="1800">
                <a:solidFill>
                  <a:schemeClr val="dk1"/>
                </a:solidFill>
              </a:rPr>
              <a:t> 2.5x</a:t>
            </a:r>
            <a:r>
              <a:rPr lang="en-US" sz="1800">
                <a:solidFill>
                  <a:schemeClr val="dk1"/>
                </a:solidFill>
              </a:rPr>
              <a:t> higher utilization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Energy Efficiency: </a:t>
            </a:r>
            <a:r>
              <a:rPr b="1" lang="en-US" sz="1800">
                <a:solidFill>
                  <a:schemeClr val="dk1"/>
                </a:solidFill>
              </a:rPr>
              <a:t>+7% → +76%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2055c2cc230_0_99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Future Work</a:t>
            </a:r>
            <a:endParaRPr b="1"/>
          </a:p>
        </p:txBody>
      </p:sp>
      <p:sp>
        <p:nvSpPr>
          <p:cNvPr id="2040" name="Google Shape;2040;g2055c2cc230_0_99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1" name="Google Shape;2041;g2055c2cc230_0_99"/>
          <p:cNvSpPr/>
          <p:nvPr/>
        </p:nvSpPr>
        <p:spPr>
          <a:xfrm>
            <a:off x="541025" y="1971925"/>
            <a:ext cx="5343000" cy="3212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Support for </a:t>
            </a:r>
            <a:r>
              <a:rPr b="1" lang="en-US" sz="2400"/>
              <a:t>arbitrary</a:t>
            </a:r>
            <a:r>
              <a:rPr b="1" lang="en-US" sz="2400"/>
              <a:t> matrix sizes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Further</a:t>
            </a:r>
            <a:r>
              <a:rPr lang="en-US" sz="2400"/>
              <a:t> </a:t>
            </a:r>
            <a:r>
              <a:rPr b="1" lang="en-US" sz="2400"/>
              <a:t>improve utilization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Other applications: </a:t>
            </a:r>
            <a:r>
              <a:rPr b="1" lang="en-US" sz="2400"/>
              <a:t>CNN</a:t>
            </a:r>
            <a:r>
              <a:rPr lang="en-US" sz="2400"/>
              <a:t> …</a:t>
            </a:r>
            <a:endParaRPr sz="2400"/>
          </a:p>
        </p:txBody>
      </p:sp>
      <p:sp>
        <p:nvSpPr>
          <p:cNvPr id="2042" name="Google Shape;2042;g2055c2cc230_0_99"/>
          <p:cNvSpPr/>
          <p:nvPr/>
        </p:nvSpPr>
        <p:spPr>
          <a:xfrm>
            <a:off x="6477725" y="1971925"/>
            <a:ext cx="5343000" cy="32124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Deploy a </a:t>
            </a:r>
            <a:r>
              <a:rPr b="1" lang="en-US" sz="2400">
                <a:solidFill>
                  <a:schemeClr val="dk1"/>
                </a:solidFill>
              </a:rPr>
              <a:t>more appropriate model (smaller, lightweight)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Explore </a:t>
            </a:r>
            <a:r>
              <a:rPr b="1" lang="en-US" sz="2400">
                <a:solidFill>
                  <a:schemeClr val="dk1"/>
                </a:solidFill>
              </a:rPr>
              <a:t>sparsity, low data precision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043" name="Google Shape;2043;g2055c2cc230_0_99"/>
          <p:cNvSpPr txBox="1"/>
          <p:nvPr/>
        </p:nvSpPr>
        <p:spPr>
          <a:xfrm>
            <a:off x="1929525" y="1289088"/>
            <a:ext cx="237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New MatMul</a:t>
            </a:r>
            <a:endParaRPr sz="2400"/>
          </a:p>
        </p:txBody>
      </p:sp>
      <p:sp>
        <p:nvSpPr>
          <p:cNvPr id="2044" name="Google Shape;2044;g2055c2cc230_0_99"/>
          <p:cNvSpPr txBox="1"/>
          <p:nvPr/>
        </p:nvSpPr>
        <p:spPr>
          <a:xfrm>
            <a:off x="7961825" y="1289075"/>
            <a:ext cx="237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Transformer</a:t>
            </a:r>
            <a:endParaRPr sz="2400"/>
          </a:p>
        </p:txBody>
      </p:sp>
      <p:sp>
        <p:nvSpPr>
          <p:cNvPr id="2045" name="Google Shape;2045;g2055c2cc230_0_99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Conclusion</a:t>
            </a:r>
            <a:endParaRPr sz="9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g2055c2cc230_0_1"/>
          <p:cNvSpPr txBox="1"/>
          <p:nvPr>
            <p:ph type="title"/>
          </p:nvPr>
        </p:nvSpPr>
        <p:spPr>
          <a:xfrm>
            <a:off x="731862" y="297900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</p:txBody>
      </p:sp>
      <p:sp>
        <p:nvSpPr>
          <p:cNvPr id="2052" name="Google Shape;2052;g2055c2cc230_0_1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20811c78a6f_1_0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Transformer Accelerator</a:t>
            </a:r>
            <a:endParaRPr b="1"/>
          </a:p>
        </p:txBody>
      </p:sp>
      <p:sp>
        <p:nvSpPr>
          <p:cNvPr id="2059" name="Google Shape;2059;g20811c78a6f_1_0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60" name="Google Shape;2060;g20811c78a6f_1_0"/>
          <p:cNvSpPr txBox="1"/>
          <p:nvPr/>
        </p:nvSpPr>
        <p:spPr>
          <a:xfrm>
            <a:off x="2114850" y="6422850"/>
            <a:ext cx="915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1. Efficient Systolic-Array Redundancy Architecture for Offline/Online Repair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2. ReTransformer 3.</a:t>
            </a:r>
            <a:r>
              <a:rPr lang="en-US" sz="800" u="sng">
                <a:solidFill>
                  <a:schemeClr val="hlink"/>
                </a:solidFill>
                <a:hlinkClick r:id="rId3"/>
              </a:rPr>
              <a:t>https://www.engadget.com/japan-fugaku-supercomputer-013121699.html</a:t>
            </a:r>
            <a:r>
              <a:rPr lang="en-US" sz="800"/>
              <a:t> 4. FS community What Is a Server CPU?</a:t>
            </a:r>
            <a:endParaRPr sz="800"/>
          </a:p>
        </p:txBody>
      </p:sp>
      <p:grpSp>
        <p:nvGrpSpPr>
          <p:cNvPr id="2061" name="Google Shape;2061;g20811c78a6f_1_0"/>
          <p:cNvGrpSpPr/>
          <p:nvPr/>
        </p:nvGrpSpPr>
        <p:grpSpPr>
          <a:xfrm>
            <a:off x="5155850" y="130463"/>
            <a:ext cx="5233401" cy="2725787"/>
            <a:chOff x="3479300" y="3677800"/>
            <a:chExt cx="5233401" cy="2725787"/>
          </a:xfrm>
        </p:grpSpPr>
        <p:pic>
          <p:nvPicPr>
            <p:cNvPr id="2062" name="Google Shape;2062;g20811c78a6f_1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79300" y="4078537"/>
              <a:ext cx="5233401" cy="2325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3" name="Google Shape;2063;g20811c78a6f_1_0"/>
            <p:cNvSpPr txBox="1"/>
            <p:nvPr/>
          </p:nvSpPr>
          <p:spPr>
            <a:xfrm>
              <a:off x="4607450" y="3677800"/>
              <a:ext cx="3400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accent1"/>
                  </a:solidFill>
                </a:rPr>
                <a:t>In-Memory-Computing</a:t>
              </a:r>
              <a:endParaRPr sz="1500"/>
            </a:p>
          </p:txBody>
        </p:sp>
      </p:grpSp>
      <p:sp>
        <p:nvSpPr>
          <p:cNvPr id="2064" name="Google Shape;2064;g20811c78a6f_1_0"/>
          <p:cNvSpPr txBox="1"/>
          <p:nvPr/>
        </p:nvSpPr>
        <p:spPr>
          <a:xfrm>
            <a:off x="673925" y="2144400"/>
            <a:ext cx="41022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Specialized Accelerators</a:t>
            </a:r>
            <a:endParaRPr b="1" sz="1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Best performance for a specific task/model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Lack of flexibility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DNNs evolve rapidly!</a:t>
            </a:r>
            <a:endParaRPr/>
          </a:p>
        </p:txBody>
      </p:sp>
      <p:sp>
        <p:nvSpPr>
          <p:cNvPr id="2065" name="Google Shape;2065;g20811c78a6f_1_0"/>
          <p:cNvSpPr txBox="1"/>
          <p:nvPr/>
        </p:nvSpPr>
        <p:spPr>
          <a:xfrm>
            <a:off x="673913" y="3886995"/>
            <a:ext cx="41022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Vector Processor</a:t>
            </a:r>
            <a:endParaRPr b="1" sz="1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Parallel computing, SIMD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Popular in supercomputing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Ara + CVA6: RISC-V Vector Extension 1.0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Scalable: # lanes, multi-core</a:t>
            </a:r>
            <a:endParaRPr/>
          </a:p>
        </p:txBody>
      </p:sp>
      <p:grpSp>
        <p:nvGrpSpPr>
          <p:cNvPr id="2066" name="Google Shape;2066;g20811c78a6f_1_0"/>
          <p:cNvGrpSpPr/>
          <p:nvPr/>
        </p:nvGrpSpPr>
        <p:grpSpPr>
          <a:xfrm>
            <a:off x="6421700" y="-12"/>
            <a:ext cx="3267600" cy="3107774"/>
            <a:chOff x="8090725" y="951500"/>
            <a:chExt cx="3267600" cy="3107774"/>
          </a:xfrm>
        </p:grpSpPr>
        <p:sp>
          <p:nvSpPr>
            <p:cNvPr id="2067" name="Google Shape;2067;g20811c78a6f_1_0"/>
            <p:cNvSpPr txBox="1"/>
            <p:nvPr/>
          </p:nvSpPr>
          <p:spPr>
            <a:xfrm>
              <a:off x="8090725" y="951500"/>
              <a:ext cx="3267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accent1"/>
                  </a:solidFill>
                </a:rPr>
                <a:t>Systolic Array</a:t>
              </a:r>
              <a:endParaRPr b="1" sz="1500">
                <a:solidFill>
                  <a:schemeClr val="accen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/>
                <a:t>Reuse data across one row/column</a:t>
              </a:r>
              <a:endParaRPr sz="1500"/>
            </a:p>
          </p:txBody>
        </p:sp>
        <p:pic>
          <p:nvPicPr>
            <p:cNvPr id="2068" name="Google Shape;2068;g20811c78a6f_1_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27600" y="1598001"/>
              <a:ext cx="2827846" cy="24612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69" name="Google Shape;2069;g20811c78a6f_1_0"/>
          <p:cNvSpPr txBox="1"/>
          <p:nvPr/>
        </p:nvSpPr>
        <p:spPr>
          <a:xfrm>
            <a:off x="731850" y="1276825"/>
            <a:ext cx="410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C78D8"/>
                </a:solidFill>
              </a:rPr>
              <a:t>Transformer is mainly composed of MatMul</a:t>
            </a:r>
            <a:endParaRPr sz="1600">
              <a:solidFill>
                <a:srgbClr val="3C78D8"/>
              </a:solidFill>
            </a:endParaRPr>
          </a:p>
        </p:txBody>
      </p:sp>
      <p:grpSp>
        <p:nvGrpSpPr>
          <p:cNvPr id="2070" name="Google Shape;2070;g20811c78a6f_1_0"/>
          <p:cNvGrpSpPr/>
          <p:nvPr/>
        </p:nvGrpSpPr>
        <p:grpSpPr>
          <a:xfrm>
            <a:off x="6206862" y="3191913"/>
            <a:ext cx="3697275" cy="3093851"/>
            <a:chOff x="7875887" y="3518150"/>
            <a:chExt cx="3697275" cy="3093851"/>
          </a:xfrm>
        </p:grpSpPr>
        <p:pic>
          <p:nvPicPr>
            <p:cNvPr id="2071" name="Google Shape;2071;g20811c78a6f_1_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75887" y="4148550"/>
              <a:ext cx="3697275" cy="2463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2" name="Google Shape;2072;g20811c78a6f_1_0"/>
            <p:cNvSpPr txBox="1"/>
            <p:nvPr/>
          </p:nvSpPr>
          <p:spPr>
            <a:xfrm>
              <a:off x="8090725" y="3518150"/>
              <a:ext cx="3267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accent1"/>
                  </a:solidFill>
                </a:rPr>
                <a:t>Supercomputer: Fugaku</a:t>
              </a:r>
              <a:endParaRPr b="1" sz="1500">
                <a:solidFill>
                  <a:schemeClr val="accen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/>
                <a:t>Scalable Vector Extension (SVE)</a:t>
              </a:r>
              <a:endParaRPr sz="1500"/>
            </a:p>
          </p:txBody>
        </p:sp>
      </p:grpSp>
      <p:sp>
        <p:nvSpPr>
          <p:cNvPr id="2073" name="Google Shape;2073;g20811c78a6f_1_0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accent1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  <p:sp>
        <p:nvSpPr>
          <p:cNvPr id="2074" name="Google Shape;2074;g20811c78a6f_1_0"/>
          <p:cNvSpPr/>
          <p:nvPr/>
        </p:nvSpPr>
        <p:spPr>
          <a:xfrm>
            <a:off x="10768975" y="569250"/>
            <a:ext cx="243900" cy="5719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79C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g20811c78a6f_1_0"/>
          <p:cNvSpPr txBox="1"/>
          <p:nvPr/>
        </p:nvSpPr>
        <p:spPr>
          <a:xfrm>
            <a:off x="11080075" y="5293450"/>
            <a:ext cx="104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Flexibility</a:t>
            </a:r>
            <a:endParaRPr/>
          </a:p>
        </p:txBody>
      </p:sp>
      <p:sp>
        <p:nvSpPr>
          <p:cNvPr id="2076" name="Google Shape;2076;g20811c78a6f_1_0"/>
          <p:cNvSpPr txBox="1"/>
          <p:nvPr/>
        </p:nvSpPr>
        <p:spPr>
          <a:xfrm>
            <a:off x="11012875" y="876625"/>
            <a:ext cx="125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206bb7b8e1e_0_2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83" name="Google Shape;2083;g206bb7b8e1e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9125" y="1412875"/>
            <a:ext cx="6113750" cy="38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4" name="Google Shape;2084;g206bb7b8e1e_0_2"/>
          <p:cNvSpPr txBox="1"/>
          <p:nvPr>
            <p:ph type="title"/>
          </p:nvPr>
        </p:nvSpPr>
        <p:spPr>
          <a:xfrm>
            <a:off x="731862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processing in transformer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20504761c68_0_9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RNN vs Transformers</a:t>
            </a:r>
            <a:endParaRPr/>
          </a:p>
        </p:txBody>
      </p:sp>
      <p:sp>
        <p:nvSpPr>
          <p:cNvPr id="2091" name="Google Shape;2091;g20504761c68_0_9"/>
          <p:cNvSpPr txBox="1"/>
          <p:nvPr>
            <p:ph idx="1" type="body"/>
          </p:nvPr>
        </p:nvSpPr>
        <p:spPr>
          <a:xfrm>
            <a:off x="731825" y="1507875"/>
            <a:ext cx="43215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RNN</a:t>
            </a:r>
            <a:r>
              <a:rPr lang="en-US"/>
              <a:t>: y&lt;t&gt; depends on a&lt;0&gt;, …, a&lt;t-1&gt;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g20504761c68_0_9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93" name="Google Shape;2093;g20504761c68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650" y="1324113"/>
            <a:ext cx="6810075" cy="18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4" name="Google Shape;2094;g20504761c68_0_9"/>
          <p:cNvSpPr/>
          <p:nvPr/>
        </p:nvSpPr>
        <p:spPr>
          <a:xfrm>
            <a:off x="2574125" y="1871225"/>
            <a:ext cx="322500" cy="721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g20504761c68_0_9"/>
          <p:cNvSpPr txBox="1"/>
          <p:nvPr>
            <p:ph idx="1" type="body"/>
          </p:nvPr>
        </p:nvSpPr>
        <p:spPr>
          <a:xfrm>
            <a:off x="770250" y="2712750"/>
            <a:ext cx="43215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Vanishing gradient (chain rule)</a:t>
            </a:r>
            <a:endParaRPr/>
          </a:p>
        </p:txBody>
      </p:sp>
      <p:sp>
        <p:nvSpPr>
          <p:cNvPr id="2096" name="Google Shape;2096;g20504761c68_0_9"/>
          <p:cNvSpPr txBox="1"/>
          <p:nvPr>
            <p:ph idx="1" type="body"/>
          </p:nvPr>
        </p:nvSpPr>
        <p:spPr>
          <a:xfrm>
            <a:off x="770250" y="4014500"/>
            <a:ext cx="4634400" cy="82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r>
              <a:rPr lang="en-US"/>
              <a:t>truggle</a:t>
            </a:r>
            <a:r>
              <a:rPr lang="en-US"/>
              <a:t> to extract long-term dependencies</a:t>
            </a:r>
            <a:endParaRPr/>
          </a:p>
        </p:txBody>
      </p:sp>
      <p:sp>
        <p:nvSpPr>
          <p:cNvPr id="2097" name="Google Shape;2097;g20504761c68_0_9"/>
          <p:cNvSpPr/>
          <p:nvPr/>
        </p:nvSpPr>
        <p:spPr>
          <a:xfrm>
            <a:off x="2574125" y="3190050"/>
            <a:ext cx="322500" cy="721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g20504761c68_0_9"/>
          <p:cNvSpPr txBox="1"/>
          <p:nvPr>
            <p:ph idx="1" type="body"/>
          </p:nvPr>
        </p:nvSpPr>
        <p:spPr>
          <a:xfrm>
            <a:off x="731825" y="5487175"/>
            <a:ext cx="50718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Transformers</a:t>
            </a:r>
            <a:r>
              <a:rPr lang="en-US"/>
              <a:t>: all tokens are </a:t>
            </a:r>
            <a:r>
              <a:rPr lang="en-US"/>
              <a:t>equidistant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g20504761c68_0_9"/>
          <p:cNvSpPr txBox="1"/>
          <p:nvPr>
            <p:ph idx="1" type="body"/>
          </p:nvPr>
        </p:nvSpPr>
        <p:spPr>
          <a:xfrm>
            <a:off x="770250" y="5877075"/>
            <a:ext cx="4830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Add positional encoding to the input tokens</a:t>
            </a:r>
            <a:endParaRPr/>
          </a:p>
        </p:txBody>
      </p:sp>
      <p:sp>
        <p:nvSpPr>
          <p:cNvPr id="2100" name="Google Shape;2100;g20504761c68_0_9"/>
          <p:cNvSpPr/>
          <p:nvPr/>
        </p:nvSpPr>
        <p:spPr>
          <a:xfrm>
            <a:off x="5281650" y="5627075"/>
            <a:ext cx="1184100" cy="28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g20504761c68_0_9"/>
          <p:cNvSpPr txBox="1"/>
          <p:nvPr>
            <p:ph idx="1" type="body"/>
          </p:nvPr>
        </p:nvSpPr>
        <p:spPr>
          <a:xfrm>
            <a:off x="6677100" y="5487175"/>
            <a:ext cx="5514900" cy="82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Parallel processing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Effectively handle long-term dependencies</a:t>
            </a:r>
            <a:endParaRPr/>
          </a:p>
        </p:txBody>
      </p:sp>
      <p:sp>
        <p:nvSpPr>
          <p:cNvPr id="2102" name="Google Shape;2102;g20504761c68_0_9"/>
          <p:cNvSpPr txBox="1"/>
          <p:nvPr/>
        </p:nvSpPr>
        <p:spPr>
          <a:xfrm>
            <a:off x="6195200" y="3850575"/>
            <a:ext cx="494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am a </a:t>
            </a:r>
            <a:r>
              <a:rPr lang="en-US">
                <a:solidFill>
                  <a:schemeClr val="accent1"/>
                </a:solidFill>
              </a:rPr>
              <a:t>student</a:t>
            </a:r>
            <a:r>
              <a:rPr lang="en-US"/>
              <a:t> at </a:t>
            </a:r>
            <a:r>
              <a:rPr lang="en-US">
                <a:solidFill>
                  <a:schemeClr val="accent2"/>
                </a:solidFill>
              </a:rPr>
              <a:t>ETH</a:t>
            </a:r>
            <a:r>
              <a:rPr lang="en-US"/>
              <a:t>. (</a:t>
            </a:r>
            <a:r>
              <a:rPr lang="en-US"/>
              <a:t>Cryptocurrency</a:t>
            </a:r>
            <a:r>
              <a:rPr lang="en-US"/>
              <a:t> ?)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06bb7b8e1e_0_65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Goal &amp; Contribution</a:t>
            </a:r>
            <a:endParaRPr b="1"/>
          </a:p>
        </p:txBody>
      </p:sp>
      <p:sp>
        <p:nvSpPr>
          <p:cNvPr id="220" name="Google Shape;220;g206bb7b8e1e_0_65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g206bb7b8e1e_0_65"/>
          <p:cNvSpPr txBox="1"/>
          <p:nvPr/>
        </p:nvSpPr>
        <p:spPr>
          <a:xfrm>
            <a:off x="731850" y="1471350"/>
            <a:ext cx="92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2"/>
                </a:solidFill>
              </a:rPr>
              <a:t>Goal: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22" name="Google Shape;222;g206bb7b8e1e_0_65"/>
          <p:cNvSpPr txBox="1"/>
          <p:nvPr/>
        </p:nvSpPr>
        <p:spPr>
          <a:xfrm>
            <a:off x="731850" y="3932300"/>
            <a:ext cx="201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2"/>
                </a:solidFill>
              </a:rPr>
              <a:t>Contribution</a:t>
            </a:r>
            <a:r>
              <a:rPr b="1" lang="en-US" sz="2000">
                <a:solidFill>
                  <a:schemeClr val="accent2"/>
                </a:solidFill>
              </a:rPr>
              <a:t>: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23" name="Google Shape;223;g206bb7b8e1e_0_65"/>
          <p:cNvSpPr/>
          <p:nvPr/>
        </p:nvSpPr>
        <p:spPr>
          <a:xfrm>
            <a:off x="2629138" y="2128200"/>
            <a:ext cx="3219300" cy="1253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Explore the </a:t>
            </a:r>
            <a:r>
              <a:rPr b="1" lang="en-US">
                <a:solidFill>
                  <a:schemeClr val="dk1"/>
                </a:solidFill>
              </a:rPr>
              <a:t>capabilities </a:t>
            </a:r>
            <a:r>
              <a:rPr lang="en-US">
                <a:solidFill>
                  <a:schemeClr val="dk1"/>
                </a:solidFill>
              </a:rPr>
              <a:t>and </a:t>
            </a:r>
            <a:r>
              <a:rPr b="1" lang="en-US">
                <a:solidFill>
                  <a:schemeClr val="dk1"/>
                </a:solidFill>
              </a:rPr>
              <a:t>challenges </a:t>
            </a:r>
            <a:r>
              <a:rPr lang="en-US">
                <a:solidFill>
                  <a:schemeClr val="dk1"/>
                </a:solidFill>
              </a:rPr>
              <a:t>of executing </a:t>
            </a:r>
            <a:r>
              <a:rPr b="1" lang="en-US">
                <a:solidFill>
                  <a:schemeClr val="dk1"/>
                </a:solidFill>
              </a:rPr>
              <a:t>transformer </a:t>
            </a:r>
            <a:r>
              <a:rPr lang="en-US">
                <a:solidFill>
                  <a:schemeClr val="dk1"/>
                </a:solidFill>
              </a:rPr>
              <a:t>on </a:t>
            </a:r>
            <a:r>
              <a:rPr b="1" lang="en-US">
                <a:solidFill>
                  <a:schemeClr val="dk1"/>
                </a:solidFill>
              </a:rPr>
              <a:t>Ara </a:t>
            </a:r>
            <a:r>
              <a:rPr lang="en-US">
                <a:solidFill>
                  <a:schemeClr val="dk1"/>
                </a:solidFill>
              </a:rPr>
              <a:t>(inference)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06bb7b8e1e_0_65"/>
          <p:cNvSpPr/>
          <p:nvPr/>
        </p:nvSpPr>
        <p:spPr>
          <a:xfrm>
            <a:off x="6343563" y="2128200"/>
            <a:ext cx="3219300" cy="1253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Optimize </a:t>
            </a:r>
            <a:r>
              <a:rPr b="1" lang="en-US">
                <a:solidFill>
                  <a:schemeClr val="dk1"/>
                </a:solidFill>
              </a:rPr>
              <a:t>performance &amp; efficiency </a:t>
            </a:r>
            <a:r>
              <a:rPr lang="en-US">
                <a:solidFill>
                  <a:schemeClr val="dk1"/>
                </a:solidFill>
              </a:rPr>
              <a:t>(</a:t>
            </a:r>
            <a:r>
              <a:rPr b="1" lang="en-US">
                <a:solidFill>
                  <a:schemeClr val="dk1"/>
                </a:solidFill>
              </a:rPr>
              <a:t>Software</a:t>
            </a:r>
            <a:r>
              <a:rPr lang="en-US">
                <a:solidFill>
                  <a:schemeClr val="dk1"/>
                </a:solidFill>
              </a:rPr>
              <a:t>-</a:t>
            </a:r>
            <a:r>
              <a:rPr b="1" lang="en-US">
                <a:solidFill>
                  <a:schemeClr val="dk1"/>
                </a:solidFill>
              </a:rPr>
              <a:t>Hardware</a:t>
            </a:r>
            <a:r>
              <a:rPr lang="en-US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g206bb7b8e1e_0_65"/>
          <p:cNvSpPr/>
          <p:nvPr/>
        </p:nvSpPr>
        <p:spPr>
          <a:xfrm>
            <a:off x="4723850" y="4493450"/>
            <a:ext cx="2550300" cy="1253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Improve small MatMul </a:t>
            </a:r>
            <a:r>
              <a:rPr lang="en-US">
                <a:solidFill>
                  <a:schemeClr val="dk1"/>
                </a:solidFill>
              </a:rPr>
              <a:t>(new instructions, hardware)</a:t>
            </a:r>
            <a:endParaRPr/>
          </a:p>
        </p:txBody>
      </p:sp>
      <p:sp>
        <p:nvSpPr>
          <p:cNvPr id="226" name="Google Shape;226;g206bb7b8e1e_0_65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  <p:sp>
        <p:nvSpPr>
          <p:cNvPr id="227" name="Google Shape;227;g206bb7b8e1e_0_65"/>
          <p:cNvSpPr/>
          <p:nvPr/>
        </p:nvSpPr>
        <p:spPr>
          <a:xfrm>
            <a:off x="7683550" y="4493450"/>
            <a:ext cx="2550300" cy="1253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Improve Transformer Performance &amp; Efficiency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8" name="Google Shape;228;g206bb7b8e1e_0_65"/>
          <p:cNvSpPr/>
          <p:nvPr/>
        </p:nvSpPr>
        <p:spPr>
          <a:xfrm>
            <a:off x="1764150" y="4493450"/>
            <a:ext cx="2550300" cy="1253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Transformer vectorization </a:t>
            </a:r>
            <a:r>
              <a:rPr lang="en-US">
                <a:solidFill>
                  <a:schemeClr val="dk1"/>
                </a:solidFill>
              </a:rPr>
              <a:t>and </a:t>
            </a:r>
            <a:r>
              <a:rPr lang="en-US">
                <a:solidFill>
                  <a:schemeClr val="dk1"/>
                </a:solidFill>
              </a:rPr>
              <a:t>performance</a:t>
            </a:r>
            <a:r>
              <a:rPr lang="en-US">
                <a:solidFill>
                  <a:schemeClr val="dk1"/>
                </a:solidFill>
              </a:rPr>
              <a:t> analysis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20504761c68_0_44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Runtime Distribution</a:t>
            </a:r>
            <a:endParaRPr/>
          </a:p>
        </p:txBody>
      </p:sp>
      <p:sp>
        <p:nvSpPr>
          <p:cNvPr id="2109" name="Google Shape;2109;g20504761c68_0_44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0" name="Google Shape;2110;g20504761c68_0_44"/>
          <p:cNvSpPr/>
          <p:nvPr/>
        </p:nvSpPr>
        <p:spPr>
          <a:xfrm>
            <a:off x="4027151" y="1482536"/>
            <a:ext cx="1620900" cy="333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00000"/>
                </a:solidFill>
              </a:rPr>
              <a:t>35.5%</a:t>
            </a:r>
            <a:endParaRPr sz="900"/>
          </a:p>
        </p:txBody>
      </p:sp>
      <p:sp>
        <p:nvSpPr>
          <p:cNvPr id="2111" name="Google Shape;2111;g20504761c68_0_44"/>
          <p:cNvSpPr/>
          <p:nvPr/>
        </p:nvSpPr>
        <p:spPr>
          <a:xfrm>
            <a:off x="5647873" y="1482536"/>
            <a:ext cx="2997000" cy="3330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00000"/>
                </a:solidFill>
              </a:rPr>
              <a:t>64.5%</a:t>
            </a:r>
            <a:endParaRPr sz="900"/>
          </a:p>
        </p:txBody>
      </p:sp>
      <p:sp>
        <p:nvSpPr>
          <p:cNvPr id="2112" name="Google Shape;2112;g20504761c68_0_44"/>
          <p:cNvSpPr/>
          <p:nvPr/>
        </p:nvSpPr>
        <p:spPr>
          <a:xfrm>
            <a:off x="2455489" y="3288374"/>
            <a:ext cx="2193000" cy="333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000000"/>
                </a:solidFill>
              </a:rPr>
              <a:t>89.6%</a:t>
            </a:r>
            <a:endParaRPr sz="700"/>
          </a:p>
        </p:txBody>
      </p:sp>
      <p:sp>
        <p:nvSpPr>
          <p:cNvPr id="2113" name="Google Shape;2113;g20504761c68_0_44"/>
          <p:cNvSpPr/>
          <p:nvPr/>
        </p:nvSpPr>
        <p:spPr>
          <a:xfrm>
            <a:off x="4648566" y="3288374"/>
            <a:ext cx="507600" cy="3330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8.0%</a:t>
            </a:r>
            <a:endParaRPr sz="700"/>
          </a:p>
        </p:txBody>
      </p:sp>
      <p:sp>
        <p:nvSpPr>
          <p:cNvPr id="2114" name="Google Shape;2114;g20504761c68_0_44"/>
          <p:cNvSpPr/>
          <p:nvPr/>
        </p:nvSpPr>
        <p:spPr>
          <a:xfrm>
            <a:off x="5132909" y="3288374"/>
            <a:ext cx="201300" cy="3330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2115" name="Google Shape;2115;g20504761c68_0_44"/>
          <p:cNvSpPr/>
          <p:nvPr/>
        </p:nvSpPr>
        <p:spPr>
          <a:xfrm>
            <a:off x="5334207" y="3288374"/>
            <a:ext cx="86400" cy="333000"/>
          </a:xfrm>
          <a:prstGeom prst="rect">
            <a:avLst/>
          </a:prstGeom>
          <a:solidFill>
            <a:srgbClr val="A64D7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116" name="Google Shape;2116;g20504761c68_0_44"/>
          <p:cNvSpPr txBox="1"/>
          <p:nvPr/>
        </p:nvSpPr>
        <p:spPr>
          <a:xfrm>
            <a:off x="3878763" y="1097575"/>
            <a:ext cx="19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Multihead Attention</a:t>
            </a:r>
            <a:endParaRPr sz="1000"/>
          </a:p>
        </p:txBody>
      </p:sp>
      <p:sp>
        <p:nvSpPr>
          <p:cNvPr id="2117" name="Google Shape;2117;g20504761c68_0_44"/>
          <p:cNvSpPr txBox="1"/>
          <p:nvPr/>
        </p:nvSpPr>
        <p:spPr>
          <a:xfrm>
            <a:off x="6187654" y="1097575"/>
            <a:ext cx="19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Feed Forward</a:t>
            </a:r>
            <a:endParaRPr sz="1000"/>
          </a:p>
        </p:txBody>
      </p:sp>
      <p:sp>
        <p:nvSpPr>
          <p:cNvPr id="2118" name="Google Shape;2118;g20504761c68_0_44"/>
          <p:cNvSpPr txBox="1"/>
          <p:nvPr/>
        </p:nvSpPr>
        <p:spPr>
          <a:xfrm>
            <a:off x="2593365" y="2837739"/>
            <a:ext cx="19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MatMul</a:t>
            </a:r>
            <a:endParaRPr sz="1000"/>
          </a:p>
        </p:txBody>
      </p:sp>
      <p:sp>
        <p:nvSpPr>
          <p:cNvPr id="2119" name="Google Shape;2119;g20504761c68_0_44"/>
          <p:cNvSpPr txBox="1"/>
          <p:nvPr/>
        </p:nvSpPr>
        <p:spPr>
          <a:xfrm>
            <a:off x="3943679" y="2837739"/>
            <a:ext cx="19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Self-Attention x 12</a:t>
            </a:r>
            <a:endParaRPr sz="1000"/>
          </a:p>
        </p:txBody>
      </p:sp>
      <p:sp>
        <p:nvSpPr>
          <p:cNvPr id="2120" name="Google Shape;2120;g20504761c68_0_44"/>
          <p:cNvSpPr txBox="1"/>
          <p:nvPr/>
        </p:nvSpPr>
        <p:spPr>
          <a:xfrm>
            <a:off x="4418530" y="3614728"/>
            <a:ext cx="19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LayerNorm+Dropout  2.4%</a:t>
            </a:r>
            <a:endParaRPr sz="1000"/>
          </a:p>
        </p:txBody>
      </p:sp>
      <p:sp>
        <p:nvSpPr>
          <p:cNvPr id="2121" name="Google Shape;2121;g20504761c68_0_44"/>
          <p:cNvSpPr/>
          <p:nvPr/>
        </p:nvSpPr>
        <p:spPr>
          <a:xfrm>
            <a:off x="7139797" y="3255530"/>
            <a:ext cx="2689800" cy="333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98.4%</a:t>
            </a:r>
            <a:endParaRPr sz="700"/>
          </a:p>
        </p:txBody>
      </p:sp>
      <p:sp>
        <p:nvSpPr>
          <p:cNvPr id="2122" name="Google Shape;2122;g20504761c68_0_44"/>
          <p:cNvSpPr/>
          <p:nvPr/>
        </p:nvSpPr>
        <p:spPr>
          <a:xfrm>
            <a:off x="9829884" y="3255530"/>
            <a:ext cx="160800" cy="3330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123" name="Google Shape;2123;g20504761c68_0_44"/>
          <p:cNvSpPr/>
          <p:nvPr/>
        </p:nvSpPr>
        <p:spPr>
          <a:xfrm>
            <a:off x="9990595" y="3255530"/>
            <a:ext cx="86400" cy="3330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124" name="Google Shape;2124;g20504761c68_0_44"/>
          <p:cNvSpPr/>
          <p:nvPr/>
        </p:nvSpPr>
        <p:spPr>
          <a:xfrm>
            <a:off x="10076853" y="3255530"/>
            <a:ext cx="27900" cy="333000"/>
          </a:xfrm>
          <a:prstGeom prst="rect">
            <a:avLst/>
          </a:prstGeom>
          <a:solidFill>
            <a:srgbClr val="A64D7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2125" name="Google Shape;2125;g20504761c68_0_44"/>
          <p:cNvSpPr txBox="1"/>
          <p:nvPr/>
        </p:nvSpPr>
        <p:spPr>
          <a:xfrm>
            <a:off x="7526020" y="2804895"/>
            <a:ext cx="19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MatMul</a:t>
            </a:r>
            <a:endParaRPr sz="1000"/>
          </a:p>
        </p:txBody>
      </p:sp>
      <p:sp>
        <p:nvSpPr>
          <p:cNvPr id="2126" name="Google Shape;2126;g20504761c68_0_44"/>
          <p:cNvSpPr txBox="1"/>
          <p:nvPr/>
        </p:nvSpPr>
        <p:spPr>
          <a:xfrm>
            <a:off x="8958600" y="3621559"/>
            <a:ext cx="215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LayerNorm+ReLU+Dropout 1.6%</a:t>
            </a:r>
            <a:endParaRPr sz="1000"/>
          </a:p>
        </p:txBody>
      </p:sp>
      <p:cxnSp>
        <p:nvCxnSpPr>
          <p:cNvPr id="2127" name="Google Shape;2127;g20504761c68_0_44"/>
          <p:cNvCxnSpPr/>
          <p:nvPr/>
        </p:nvCxnSpPr>
        <p:spPr>
          <a:xfrm flipH="1">
            <a:off x="2480434" y="1814517"/>
            <a:ext cx="1543500" cy="1460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8" name="Google Shape;2128;g20504761c68_0_44"/>
          <p:cNvCxnSpPr/>
          <p:nvPr/>
        </p:nvCxnSpPr>
        <p:spPr>
          <a:xfrm rot="5400000">
            <a:off x="4809482" y="2433933"/>
            <a:ext cx="1453200" cy="229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29" name="Google Shape;2129;g20504761c68_0_44"/>
          <p:cNvCxnSpPr/>
          <p:nvPr/>
        </p:nvCxnSpPr>
        <p:spPr>
          <a:xfrm>
            <a:off x="5657783" y="1822083"/>
            <a:ext cx="1473900" cy="1437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0" name="Google Shape;2130;g20504761c68_0_44"/>
          <p:cNvCxnSpPr>
            <a:endCxn id="2124" idx="0"/>
          </p:cNvCxnSpPr>
          <p:nvPr/>
        </p:nvCxnSpPr>
        <p:spPr>
          <a:xfrm>
            <a:off x="8647203" y="1821830"/>
            <a:ext cx="1443600" cy="14337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1" name="Google Shape;2131;g20504761c68_0_44"/>
          <p:cNvSpPr/>
          <p:nvPr/>
        </p:nvSpPr>
        <p:spPr>
          <a:xfrm>
            <a:off x="2455489" y="5427413"/>
            <a:ext cx="1917300" cy="333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000000"/>
                </a:solidFill>
              </a:rPr>
              <a:t>60%</a:t>
            </a:r>
            <a:endParaRPr sz="700"/>
          </a:p>
        </p:txBody>
      </p:sp>
      <p:sp>
        <p:nvSpPr>
          <p:cNvPr id="2132" name="Google Shape;2132;g20504761c68_0_44"/>
          <p:cNvSpPr/>
          <p:nvPr/>
        </p:nvSpPr>
        <p:spPr>
          <a:xfrm>
            <a:off x="4372988" y="5427413"/>
            <a:ext cx="1048200" cy="3330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40%</a:t>
            </a:r>
            <a:endParaRPr sz="700"/>
          </a:p>
        </p:txBody>
      </p:sp>
      <p:cxnSp>
        <p:nvCxnSpPr>
          <p:cNvPr id="2133" name="Google Shape;2133;g20504761c68_0_44"/>
          <p:cNvCxnSpPr/>
          <p:nvPr/>
        </p:nvCxnSpPr>
        <p:spPr>
          <a:xfrm flipH="1">
            <a:off x="2473508" y="3608084"/>
            <a:ext cx="2183100" cy="1809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4" name="Google Shape;2134;g20504761c68_0_44"/>
          <p:cNvCxnSpPr/>
          <p:nvPr/>
        </p:nvCxnSpPr>
        <p:spPr>
          <a:xfrm flipH="1" rot="-5400000">
            <a:off x="4377829" y="4381100"/>
            <a:ext cx="1809000" cy="278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35" name="Google Shape;2135;g20504761c68_0_44"/>
          <p:cNvSpPr txBox="1"/>
          <p:nvPr/>
        </p:nvSpPr>
        <p:spPr>
          <a:xfrm>
            <a:off x="2593365" y="5031916"/>
            <a:ext cx="19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MatMul</a:t>
            </a:r>
            <a:endParaRPr sz="1000"/>
          </a:p>
        </p:txBody>
      </p:sp>
      <p:sp>
        <p:nvSpPr>
          <p:cNvPr id="2136" name="Google Shape;2136;g20504761c68_0_44"/>
          <p:cNvSpPr txBox="1"/>
          <p:nvPr/>
        </p:nvSpPr>
        <p:spPr>
          <a:xfrm>
            <a:off x="3943679" y="5031916"/>
            <a:ext cx="19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Softmax</a:t>
            </a:r>
            <a:endParaRPr sz="1000"/>
          </a:p>
        </p:txBody>
      </p:sp>
      <p:sp>
        <p:nvSpPr>
          <p:cNvPr id="2137" name="Google Shape;2137;g20504761c68_0_44"/>
          <p:cNvSpPr txBox="1"/>
          <p:nvPr/>
        </p:nvSpPr>
        <p:spPr>
          <a:xfrm>
            <a:off x="1945179" y="1215041"/>
            <a:ext cx="147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Transformer</a:t>
            </a:r>
            <a:endParaRPr sz="1600"/>
          </a:p>
        </p:txBody>
      </p:sp>
      <p:sp>
        <p:nvSpPr>
          <p:cNvPr id="2138" name="Google Shape;2138;g20504761c68_0_44"/>
          <p:cNvSpPr txBox="1"/>
          <p:nvPr/>
        </p:nvSpPr>
        <p:spPr>
          <a:xfrm>
            <a:off x="1148462" y="3037169"/>
            <a:ext cx="147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Multihead Attention</a:t>
            </a:r>
            <a:endParaRPr sz="1600"/>
          </a:p>
        </p:txBody>
      </p:sp>
      <p:sp>
        <p:nvSpPr>
          <p:cNvPr id="2139" name="Google Shape;2139;g20504761c68_0_44"/>
          <p:cNvSpPr txBox="1"/>
          <p:nvPr/>
        </p:nvSpPr>
        <p:spPr>
          <a:xfrm>
            <a:off x="1083000" y="5343746"/>
            <a:ext cx="147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Self-Attention</a:t>
            </a:r>
            <a:endParaRPr sz="1600"/>
          </a:p>
        </p:txBody>
      </p:sp>
      <p:sp>
        <p:nvSpPr>
          <p:cNvPr id="2140" name="Google Shape;2140;g20504761c68_0_44"/>
          <p:cNvSpPr txBox="1"/>
          <p:nvPr/>
        </p:nvSpPr>
        <p:spPr>
          <a:xfrm>
            <a:off x="5588760" y="3173582"/>
            <a:ext cx="154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Feed Forward</a:t>
            </a:r>
            <a:endParaRPr sz="1600"/>
          </a:p>
        </p:txBody>
      </p:sp>
      <p:sp>
        <p:nvSpPr>
          <p:cNvPr id="2141" name="Google Shape;2141;g20504761c68_0_44"/>
          <p:cNvSpPr txBox="1"/>
          <p:nvPr/>
        </p:nvSpPr>
        <p:spPr>
          <a:xfrm>
            <a:off x="1772289" y="1659610"/>
            <a:ext cx="196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63,176,959 clock cycles</a:t>
            </a:r>
            <a:endParaRPr sz="1600"/>
          </a:p>
        </p:txBody>
      </p:sp>
      <p:sp>
        <p:nvSpPr>
          <p:cNvPr id="2142" name="Google Shape;2142;g20504761c68_0_44"/>
          <p:cNvSpPr txBox="1"/>
          <p:nvPr/>
        </p:nvSpPr>
        <p:spPr>
          <a:xfrm>
            <a:off x="7076475" y="4739800"/>
            <a:ext cx="341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MatMul &gt; 95%</a:t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20504761c68_0_149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Backend Result</a:t>
            </a:r>
            <a:endParaRPr/>
          </a:p>
        </p:txBody>
      </p:sp>
      <p:sp>
        <p:nvSpPr>
          <p:cNvPr id="2149" name="Google Shape;2149;g20504761c68_0_149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50" name="Google Shape;2150;g20504761c68_0_149"/>
          <p:cNvSpPr txBox="1"/>
          <p:nvPr/>
        </p:nvSpPr>
        <p:spPr>
          <a:xfrm>
            <a:off x="3393175" y="1580500"/>
            <a:ext cx="5140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Area</a:t>
            </a:r>
            <a:r>
              <a:rPr lang="en-US"/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Cell area utilization: 79.10% → 82.49% (3.39% </a:t>
            </a:r>
            <a:r>
              <a:rPr b="1" lang="en-US" sz="1800">
                <a:solidFill>
                  <a:schemeClr val="dk1"/>
                </a:solidFill>
              </a:rPr>
              <a:t>↑</a:t>
            </a:r>
            <a:r>
              <a:rPr lang="en-US">
                <a:solidFill>
                  <a:schemeClr val="dk1"/>
                </a:solidFill>
              </a:rPr>
              <a:t>)</a:t>
            </a:r>
            <a:r>
              <a:rPr lang="en-US"/>
              <a:t> </a:t>
            </a:r>
            <a:endParaRPr/>
          </a:p>
        </p:txBody>
      </p:sp>
      <p:pic>
        <p:nvPicPr>
          <p:cNvPr id="2151" name="Google Shape;2151;g20504761c68_0_14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275" y="2426925"/>
            <a:ext cx="4610001" cy="28505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g20504761c68_0_149"/>
          <p:cNvSpPr txBox="1"/>
          <p:nvPr/>
        </p:nvSpPr>
        <p:spPr>
          <a:xfrm>
            <a:off x="7158975" y="4507750"/>
            <a:ext cx="16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unit 100%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8" name="Google Shape;2158;g20703228309_0_116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325" y="1866905"/>
            <a:ext cx="5052606" cy="3124195"/>
          </a:xfrm>
          <a:prstGeom prst="rect">
            <a:avLst/>
          </a:prstGeom>
          <a:noFill/>
          <a:ln>
            <a:noFill/>
          </a:ln>
        </p:spPr>
      </p:pic>
      <p:sp>
        <p:nvSpPr>
          <p:cNvPr id="2159" name="Google Shape;2159;g20703228309_0_1166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Results</a:t>
            </a:r>
            <a:endParaRPr/>
          </a:p>
        </p:txBody>
      </p:sp>
      <p:sp>
        <p:nvSpPr>
          <p:cNvPr id="2160" name="Google Shape;2160;g20703228309_0_1166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1" name="Google Shape;2161;g20703228309_0_1166"/>
          <p:cNvSpPr txBox="1"/>
          <p:nvPr/>
        </p:nvSpPr>
        <p:spPr>
          <a:xfrm>
            <a:off x="10380975" y="2902550"/>
            <a:ext cx="7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5.27%</a:t>
            </a:r>
            <a:endParaRPr/>
          </a:p>
        </p:txBody>
      </p:sp>
      <p:pic>
        <p:nvPicPr>
          <p:cNvPr id="2162" name="Google Shape;2162;g20703228309_0_116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0256" y="2034680"/>
            <a:ext cx="4509927" cy="2788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20703228309_0_1454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Path 4-lane</a:t>
            </a:r>
            <a:endParaRPr/>
          </a:p>
        </p:txBody>
      </p:sp>
      <p:sp>
        <p:nvSpPr>
          <p:cNvPr id="2169" name="Google Shape;2169;g20703228309_0_1454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70" name="Google Shape;2170;g20703228309_0_1454"/>
          <p:cNvGrpSpPr/>
          <p:nvPr/>
        </p:nvGrpSpPr>
        <p:grpSpPr>
          <a:xfrm>
            <a:off x="6563250" y="1810224"/>
            <a:ext cx="5464350" cy="3509300"/>
            <a:chOff x="6545850" y="417749"/>
            <a:chExt cx="5464350" cy="3509300"/>
          </a:xfrm>
        </p:grpSpPr>
        <p:pic>
          <p:nvPicPr>
            <p:cNvPr id="2171" name="Google Shape;2171;g20703228309_0_14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44282" y="1537465"/>
              <a:ext cx="3401657" cy="2389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2" name="Google Shape;2172;g20703228309_0_14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5850" y="417749"/>
              <a:ext cx="3600089" cy="1100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3" name="Google Shape;2173;g20703228309_0_14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145939" y="1859736"/>
              <a:ext cx="1864261" cy="20673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74" name="Google Shape;2174;g20703228309_0_1454"/>
          <p:cNvGrpSpPr/>
          <p:nvPr/>
        </p:nvGrpSpPr>
        <p:grpSpPr>
          <a:xfrm>
            <a:off x="432050" y="1810224"/>
            <a:ext cx="5464350" cy="3509300"/>
            <a:chOff x="6545850" y="417749"/>
            <a:chExt cx="5464350" cy="3509300"/>
          </a:xfrm>
        </p:grpSpPr>
        <p:pic>
          <p:nvPicPr>
            <p:cNvPr id="2175" name="Google Shape;2175;g20703228309_0_14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44282" y="1537465"/>
              <a:ext cx="3401657" cy="2389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6" name="Google Shape;2176;g20703228309_0_14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5850" y="417749"/>
              <a:ext cx="3600089" cy="1100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7" name="Google Shape;2177;g20703228309_0_14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145939" y="1859736"/>
              <a:ext cx="1864261" cy="20673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78" name="Google Shape;2178;g20703228309_0_1454"/>
          <p:cNvSpPr txBox="1"/>
          <p:nvPr/>
        </p:nvSpPr>
        <p:spPr>
          <a:xfrm>
            <a:off x="1070475" y="1131400"/>
            <a:ext cx="24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Vanilla (-34ps)</a:t>
            </a:r>
            <a:endParaRPr/>
          </a:p>
        </p:txBody>
      </p:sp>
      <p:sp>
        <p:nvSpPr>
          <p:cNvPr id="2179" name="Google Shape;2179;g20703228309_0_1454"/>
          <p:cNvSpPr txBox="1"/>
          <p:nvPr/>
        </p:nvSpPr>
        <p:spPr>
          <a:xfrm>
            <a:off x="7602200" y="1212775"/>
            <a:ext cx="24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Modified (-52ps)</a:t>
            </a:r>
            <a:endParaRPr/>
          </a:p>
        </p:txBody>
      </p:sp>
      <p:cxnSp>
        <p:nvCxnSpPr>
          <p:cNvPr id="2180" name="Google Shape;2180;g20703228309_0_1454"/>
          <p:cNvCxnSpPr/>
          <p:nvPr/>
        </p:nvCxnSpPr>
        <p:spPr>
          <a:xfrm flipH="1" rot="5400000">
            <a:off x="8607300" y="2697925"/>
            <a:ext cx="913800" cy="7050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1" name="Google Shape;2181;g20703228309_0_1454"/>
          <p:cNvCxnSpPr/>
          <p:nvPr/>
        </p:nvCxnSpPr>
        <p:spPr>
          <a:xfrm rot="5400000">
            <a:off x="4808425" y="3755475"/>
            <a:ext cx="574500" cy="287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20703228309_0_1491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Path 8-lane</a:t>
            </a:r>
            <a:endParaRPr/>
          </a:p>
        </p:txBody>
      </p:sp>
      <p:sp>
        <p:nvSpPr>
          <p:cNvPr id="2188" name="Google Shape;2188;g20703228309_0_1491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189" name="Google Shape;2189;g20703228309_0_1491"/>
          <p:cNvGrpSpPr/>
          <p:nvPr/>
        </p:nvGrpSpPr>
        <p:grpSpPr>
          <a:xfrm>
            <a:off x="6563250" y="1810224"/>
            <a:ext cx="5464350" cy="3509300"/>
            <a:chOff x="6545850" y="417749"/>
            <a:chExt cx="5464350" cy="3509300"/>
          </a:xfrm>
        </p:grpSpPr>
        <p:pic>
          <p:nvPicPr>
            <p:cNvPr id="2190" name="Google Shape;2190;g20703228309_0_14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44282" y="1537465"/>
              <a:ext cx="3401657" cy="2389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1" name="Google Shape;2191;g20703228309_0_14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5850" y="417749"/>
              <a:ext cx="3600089" cy="1100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2" name="Google Shape;2192;g20703228309_0_149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145939" y="1859736"/>
              <a:ext cx="1864261" cy="20673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93" name="Google Shape;2193;g20703228309_0_1491"/>
          <p:cNvGrpSpPr/>
          <p:nvPr/>
        </p:nvGrpSpPr>
        <p:grpSpPr>
          <a:xfrm>
            <a:off x="432050" y="1810224"/>
            <a:ext cx="5464350" cy="3509300"/>
            <a:chOff x="6545850" y="417749"/>
            <a:chExt cx="5464350" cy="3509300"/>
          </a:xfrm>
        </p:grpSpPr>
        <p:pic>
          <p:nvPicPr>
            <p:cNvPr id="2194" name="Google Shape;2194;g20703228309_0_14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44282" y="1537465"/>
              <a:ext cx="3401657" cy="2389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5" name="Google Shape;2195;g20703228309_0_14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5850" y="417749"/>
              <a:ext cx="3600089" cy="1100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6" name="Google Shape;2196;g20703228309_0_149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145939" y="1859736"/>
              <a:ext cx="1864261" cy="20673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97" name="Google Shape;2197;g20703228309_0_1491"/>
          <p:cNvSpPr txBox="1"/>
          <p:nvPr/>
        </p:nvSpPr>
        <p:spPr>
          <a:xfrm>
            <a:off x="1070475" y="1131400"/>
            <a:ext cx="24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Vanilla (-60ps)</a:t>
            </a:r>
            <a:endParaRPr/>
          </a:p>
        </p:txBody>
      </p:sp>
      <p:sp>
        <p:nvSpPr>
          <p:cNvPr id="2198" name="Google Shape;2198;g20703228309_0_1491"/>
          <p:cNvSpPr txBox="1"/>
          <p:nvPr/>
        </p:nvSpPr>
        <p:spPr>
          <a:xfrm>
            <a:off x="7602200" y="1212775"/>
            <a:ext cx="24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Modified (-86ps)</a:t>
            </a:r>
            <a:endParaRPr/>
          </a:p>
        </p:txBody>
      </p:sp>
      <p:sp>
        <p:nvSpPr>
          <p:cNvPr id="2199" name="Google Shape;2199;g20703228309_0_1491"/>
          <p:cNvSpPr/>
          <p:nvPr/>
        </p:nvSpPr>
        <p:spPr>
          <a:xfrm>
            <a:off x="2763975" y="1810225"/>
            <a:ext cx="804300" cy="84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0" name="Google Shape;2200;g20703228309_0_1491"/>
          <p:cNvCxnSpPr/>
          <p:nvPr/>
        </p:nvCxnSpPr>
        <p:spPr>
          <a:xfrm flipH="1">
            <a:off x="6945150" y="3054775"/>
            <a:ext cx="2079900" cy="887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1" name="Google Shape;2201;g20703228309_0_1491"/>
          <p:cNvSpPr txBox="1"/>
          <p:nvPr/>
        </p:nvSpPr>
        <p:spPr>
          <a:xfrm>
            <a:off x="9886650" y="2880725"/>
            <a:ext cx="17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spill_reg in toplevel</a:t>
            </a:r>
            <a:endParaRPr/>
          </a:p>
        </p:txBody>
      </p:sp>
      <p:sp>
        <p:nvSpPr>
          <p:cNvPr id="2202" name="Google Shape;2202;g20703228309_0_1491"/>
          <p:cNvSpPr txBox="1"/>
          <p:nvPr/>
        </p:nvSpPr>
        <p:spPr>
          <a:xfrm>
            <a:off x="6000850" y="3476950"/>
            <a:ext cx="17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axi_req_o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20811c78a6f_1_33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Power Results</a:t>
            </a:r>
            <a:endParaRPr/>
          </a:p>
        </p:txBody>
      </p:sp>
      <p:sp>
        <p:nvSpPr>
          <p:cNvPr id="2209" name="Google Shape;2209;g20811c78a6f_1_33"/>
          <p:cNvSpPr txBox="1"/>
          <p:nvPr>
            <p:ph idx="1" type="body"/>
          </p:nvPr>
        </p:nvSpPr>
        <p:spPr>
          <a:xfrm>
            <a:off x="731825" y="1412875"/>
            <a:ext cx="107283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Estimate the transformer power by a small segment of MatMul (64x768x768)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Represent &gt; 95%</a:t>
            </a:r>
            <a:endParaRPr/>
          </a:p>
        </p:txBody>
      </p:sp>
      <p:sp>
        <p:nvSpPr>
          <p:cNvPr id="2210" name="Google Shape;2210;g20811c78a6f_1_33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211" name="Google Shape;2211;g20811c78a6f_1_33"/>
          <p:cNvGraphicFramePr/>
          <p:nvPr/>
        </p:nvGraphicFramePr>
        <p:xfrm>
          <a:off x="1698925" y="2479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{DF824361-A155-43FE-A1B2-04C0FB036554}</a:tableStyleId>
              </a:tblPr>
              <a:tblGrid>
                <a:gridCol w="1256300"/>
                <a:gridCol w="1256300"/>
                <a:gridCol w="1256300"/>
                <a:gridCol w="1256300"/>
                <a:gridCol w="1256300"/>
                <a:gridCol w="1256300"/>
                <a:gridCol w="1256300"/>
              </a:tblGrid>
              <a:tr h="60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int</a:t>
                      </a: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 (mW)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switch</a:t>
                      </a: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 (mW)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leak</a:t>
                      </a: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 (mW)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total (</a:t>
                      </a: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mW</a:t>
                      </a:r>
                      <a:r>
                        <a:rPr lang="en-US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SP-GFLOPS/W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Improvement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Vanilla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120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72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202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72.22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7.70%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Modified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110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73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198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77.78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graphicFrame>
        <p:nvGraphicFramePr>
          <p:cNvPr id="2212" name="Google Shape;2212;g20811c78a6f_1_33"/>
          <p:cNvGraphicFramePr/>
          <p:nvPr/>
        </p:nvGraphicFramePr>
        <p:xfrm>
          <a:off x="1698925" y="4416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{DF824361-A155-43FE-A1B2-04C0FB036554}</a:tableStyleId>
              </a:tblPr>
              <a:tblGrid>
                <a:gridCol w="1256300"/>
                <a:gridCol w="1256300"/>
                <a:gridCol w="1256300"/>
                <a:gridCol w="1256300"/>
                <a:gridCol w="1256300"/>
                <a:gridCol w="1256300"/>
                <a:gridCol w="1256300"/>
              </a:tblGrid>
              <a:tr h="60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int</a:t>
                      </a: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 (mW)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switch</a:t>
                      </a: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 (mW)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leak</a:t>
                      </a: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 (mW)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total (</a:t>
                      </a: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mW</a:t>
                      </a:r>
                      <a:r>
                        <a:rPr lang="en-US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SP-GFLOPS/W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Improvement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Vanilla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218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153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26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397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70.80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13.87%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Modified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204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150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27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381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80.62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2213" name="Google Shape;2213;g20811c78a6f_1_33"/>
          <p:cNvSpPr txBox="1"/>
          <p:nvPr/>
        </p:nvSpPr>
        <p:spPr>
          <a:xfrm>
            <a:off x="739450" y="2939775"/>
            <a:ext cx="8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4-lane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4" name="Google Shape;2214;g20811c78a6f_1_33"/>
          <p:cNvSpPr txBox="1"/>
          <p:nvPr/>
        </p:nvSpPr>
        <p:spPr>
          <a:xfrm>
            <a:off x="739450" y="5026575"/>
            <a:ext cx="8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8-lane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5" name="Google Shape;2215;g20811c78a6f_1_33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Introduction </a:t>
            </a: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0" i="0" lang="en-US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Motivation </a:t>
            </a: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0" i="0" lang="en-US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Background </a:t>
            </a: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0" i="0" lang="en-US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Pre-Analysis</a:t>
            </a: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b="0" i="0" lang="en-US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Implementation </a:t>
            </a: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0" i="0" lang="en-US" sz="9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Results </a:t>
            </a: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0" i="0" lang="en-US" sz="900" u="none" cap="none" strike="noStrike">
                <a:solidFill>
                  <a:srgbClr val="9E9E9E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0" i="0" sz="900" u="none" cap="none" strike="noStrike">
              <a:solidFill>
                <a:srgbClr val="9E9E9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20811c78a6f_0_118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</a:t>
            </a:r>
            <a:r>
              <a:rPr lang="en-US"/>
              <a:t> with SOTA</a:t>
            </a:r>
            <a:endParaRPr/>
          </a:p>
        </p:txBody>
      </p:sp>
      <p:sp>
        <p:nvSpPr>
          <p:cNvPr id="2222" name="Google Shape;2222;g20811c78a6f_0_118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2223" name="Google Shape;2223;g20811c78a6f_0_118"/>
          <p:cNvGraphicFramePr/>
          <p:nvPr/>
        </p:nvGraphicFramePr>
        <p:xfrm>
          <a:off x="551288" y="2052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{5069166E-94D1-46BF-8738-C7AF37F46CFA}</a:tableStyleId>
              </a:tblPr>
              <a:tblGrid>
                <a:gridCol w="1840625"/>
                <a:gridCol w="1766425"/>
                <a:gridCol w="1215150"/>
                <a:gridCol w="1729350"/>
                <a:gridCol w="1432425"/>
                <a:gridCol w="1204525"/>
                <a:gridCol w="146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ISSCC’22-29.3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ISSCC’22-29.2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This Work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Technology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28nm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5nm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28nm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40nm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40nm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22nm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Data Precision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INT8, 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INT</a:t>
                      </a:r>
                      <a:r>
                        <a:rPr lang="en-US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INT</a:t>
                      </a:r>
                      <a:r>
                        <a:rPr lang="en-US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INT</a:t>
                      </a:r>
                      <a:r>
                        <a:rPr lang="en-US"/>
                        <a:t>8, FP16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INT9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FP32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Peak Performance (TFLOPS/TOPS)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1.48 ~ 0.37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0.52~4.07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1.09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0.22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0.055 (avg)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Energy Efficiency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(TFLOPS/W TOPS/W)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20.5 ~ 5.1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39.1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1.91~27.56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24" name="Google Shape;2224;g20811c78a6f_0_118"/>
          <p:cNvSpPr txBox="1"/>
          <p:nvPr/>
        </p:nvSpPr>
        <p:spPr>
          <a:xfrm>
            <a:off x="922350" y="5141850"/>
            <a:ext cx="10082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A 17–95.6 TOPS/W Deep Learning Inference Accelerator with Per-Vector Scaled 4-bit Quantization for Transformers in 5nm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Accelerating Attention Mechanisms in Neural Networks with Approximation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ELSA: Hardware-Software Co-design for Efficient, Lightweight Self- Attention Mechanism in Neural Networks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0807001c2a_0_203"/>
          <p:cNvSpPr txBox="1"/>
          <p:nvPr>
            <p:ph type="title"/>
          </p:nvPr>
        </p:nvSpPr>
        <p:spPr>
          <a:xfrm>
            <a:off x="3684275" y="1876038"/>
            <a:ext cx="2088300" cy="5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Background </a:t>
            </a:r>
            <a:endParaRPr b="1"/>
          </a:p>
        </p:txBody>
      </p:sp>
      <p:sp>
        <p:nvSpPr>
          <p:cNvPr id="235" name="Google Shape;235;g20807001c2a_0_203"/>
          <p:cNvSpPr txBox="1"/>
          <p:nvPr>
            <p:ph idx="1" type="body"/>
          </p:nvPr>
        </p:nvSpPr>
        <p:spPr>
          <a:xfrm>
            <a:off x="3620700" y="2731713"/>
            <a:ext cx="4950600" cy="16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Vector</a:t>
            </a:r>
            <a:r>
              <a:rPr lang="en-US" sz="2400"/>
              <a:t> Processor: Ara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Transformer </a:t>
            </a:r>
            <a:r>
              <a:rPr lang="en-US" sz="2400"/>
              <a:t>Model</a:t>
            </a:r>
            <a:endParaRPr sz="2400"/>
          </a:p>
        </p:txBody>
      </p:sp>
      <p:sp>
        <p:nvSpPr>
          <p:cNvPr id="236" name="Google Shape;236;g20807001c2a_0_203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Google Shape;237;g20807001c2a_0_203"/>
          <p:cNvSpPr txBox="1"/>
          <p:nvPr/>
        </p:nvSpPr>
        <p:spPr>
          <a:xfrm>
            <a:off x="8614375" y="62689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20504761c68_0_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793" y="759528"/>
            <a:ext cx="513618" cy="545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0504761c68_0_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7555" y="2808718"/>
            <a:ext cx="2698317" cy="3460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0504761c68_0_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3411" y="2410991"/>
            <a:ext cx="4754147" cy="385790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0504761c68_0_332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Vector Processor Ara</a:t>
            </a:r>
            <a:endParaRPr b="1"/>
          </a:p>
        </p:txBody>
      </p:sp>
      <p:sp>
        <p:nvSpPr>
          <p:cNvPr id="247" name="Google Shape;247;g20504761c68_0_332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48" name="Google Shape;248;g20504761c68_0_332"/>
          <p:cNvGrpSpPr/>
          <p:nvPr/>
        </p:nvGrpSpPr>
        <p:grpSpPr>
          <a:xfrm>
            <a:off x="7533544" y="1595511"/>
            <a:ext cx="3575901" cy="3253543"/>
            <a:chOff x="7607225" y="1697613"/>
            <a:chExt cx="3690300" cy="3403288"/>
          </a:xfrm>
        </p:grpSpPr>
        <p:sp>
          <p:nvSpPr>
            <p:cNvPr id="249" name="Google Shape;249;g20504761c68_0_332"/>
            <p:cNvSpPr/>
            <p:nvPr/>
          </p:nvSpPr>
          <p:spPr>
            <a:xfrm>
              <a:off x="7607225" y="4329600"/>
              <a:ext cx="2034000" cy="771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g20504761c68_0_332"/>
            <p:cNvSpPr txBox="1"/>
            <p:nvPr/>
          </p:nvSpPr>
          <p:spPr>
            <a:xfrm>
              <a:off x="8485925" y="1697613"/>
              <a:ext cx="2811600" cy="64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VRF: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Store a portion of the vector</a:t>
              </a:r>
              <a:endParaRPr/>
            </a:p>
          </p:txBody>
        </p:sp>
        <p:cxnSp>
          <p:nvCxnSpPr>
            <p:cNvPr id="251" name="Google Shape;251;g20504761c68_0_332"/>
            <p:cNvCxnSpPr>
              <a:stCxn id="249" idx="0"/>
              <a:endCxn id="250" idx="2"/>
            </p:cNvCxnSpPr>
            <p:nvPr/>
          </p:nvCxnSpPr>
          <p:spPr>
            <a:xfrm flipH="1" rot="10800000">
              <a:off x="8624225" y="2341800"/>
              <a:ext cx="1267500" cy="198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52" name="Google Shape;252;g20504761c68_0_332"/>
          <p:cNvGrpSpPr/>
          <p:nvPr/>
        </p:nvGrpSpPr>
        <p:grpSpPr>
          <a:xfrm>
            <a:off x="8805571" y="4238410"/>
            <a:ext cx="2756248" cy="1735618"/>
            <a:chOff x="8847425" y="4330100"/>
            <a:chExt cx="2844425" cy="1815500"/>
          </a:xfrm>
        </p:grpSpPr>
        <p:sp>
          <p:nvSpPr>
            <p:cNvPr id="253" name="Google Shape;253;g20504761c68_0_332"/>
            <p:cNvSpPr/>
            <p:nvPr/>
          </p:nvSpPr>
          <p:spPr>
            <a:xfrm>
              <a:off x="8847425" y="5471200"/>
              <a:ext cx="755700" cy="674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g20504761c68_0_332"/>
            <p:cNvSpPr txBox="1"/>
            <p:nvPr/>
          </p:nvSpPr>
          <p:spPr>
            <a:xfrm>
              <a:off x="10009150" y="4330100"/>
              <a:ext cx="1682700" cy="41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1 lane, 1 </a:t>
              </a:r>
              <a:r>
                <a:rPr lang="en-US"/>
                <a:t>FPU</a:t>
              </a:r>
              <a:endParaRPr/>
            </a:p>
          </p:txBody>
        </p:sp>
        <p:cxnSp>
          <p:nvCxnSpPr>
            <p:cNvPr id="255" name="Google Shape;255;g20504761c68_0_332"/>
            <p:cNvCxnSpPr>
              <a:stCxn id="253" idx="0"/>
              <a:endCxn id="254" idx="2"/>
            </p:cNvCxnSpPr>
            <p:nvPr/>
          </p:nvCxnSpPr>
          <p:spPr>
            <a:xfrm flipH="1" rot="10800000">
              <a:off x="9225275" y="4748500"/>
              <a:ext cx="1625100" cy="722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56" name="Google Shape;256;g20504761c68_0_332"/>
          <p:cNvGrpSpPr/>
          <p:nvPr/>
        </p:nvGrpSpPr>
        <p:grpSpPr>
          <a:xfrm>
            <a:off x="149440" y="3245862"/>
            <a:ext cx="4900718" cy="2045259"/>
            <a:chOff x="319050" y="3360296"/>
            <a:chExt cx="5057500" cy="2139392"/>
          </a:xfrm>
        </p:grpSpPr>
        <p:sp>
          <p:nvSpPr>
            <p:cNvPr id="257" name="Google Shape;257;g20504761c68_0_332"/>
            <p:cNvSpPr txBox="1"/>
            <p:nvPr/>
          </p:nvSpPr>
          <p:spPr>
            <a:xfrm>
              <a:off x="319050" y="4855588"/>
              <a:ext cx="2811600" cy="64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VLSU: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memory ←→VRF</a:t>
              </a:r>
              <a:endParaRPr/>
            </a:p>
          </p:txBody>
        </p:sp>
        <p:sp>
          <p:nvSpPr>
            <p:cNvPr id="258" name="Google Shape;258;g20504761c68_0_332"/>
            <p:cNvSpPr/>
            <p:nvPr/>
          </p:nvSpPr>
          <p:spPr>
            <a:xfrm>
              <a:off x="4152550" y="3360296"/>
              <a:ext cx="1224000" cy="17388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9" name="Google Shape;259;g20504761c68_0_332"/>
            <p:cNvCxnSpPr>
              <a:stCxn id="258" idx="1"/>
            </p:cNvCxnSpPr>
            <p:nvPr/>
          </p:nvCxnSpPr>
          <p:spPr>
            <a:xfrm flipH="1">
              <a:off x="1567150" y="4229696"/>
              <a:ext cx="2585400" cy="86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60" name="Google Shape;260;g20504761c68_0_332"/>
          <p:cNvSpPr txBox="1"/>
          <p:nvPr/>
        </p:nvSpPr>
        <p:spPr>
          <a:xfrm>
            <a:off x="7414100" y="905250"/>
            <a:ext cx="366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Scalar Core: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Send vector instructions to the vector unit</a:t>
            </a:r>
            <a:endParaRPr/>
          </a:p>
        </p:txBody>
      </p:sp>
      <p:sp>
        <p:nvSpPr>
          <p:cNvPr id="261" name="Google Shape;261;g20504761c68_0_332"/>
          <p:cNvSpPr txBox="1"/>
          <p:nvPr/>
        </p:nvSpPr>
        <p:spPr>
          <a:xfrm>
            <a:off x="4409725" y="6268900"/>
            <a:ext cx="282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FPU Utilization </a:t>
            </a:r>
            <a:r>
              <a:rPr lang="en-US">
                <a:solidFill>
                  <a:srgbClr val="202122"/>
                </a:solidFill>
                <a:highlight>
                  <a:srgbClr val="FFFFFF"/>
                </a:highlight>
              </a:rPr>
              <a:t>∝ Throughput</a:t>
            </a:r>
            <a:endParaRPr/>
          </a:p>
        </p:txBody>
      </p:sp>
      <p:sp>
        <p:nvSpPr>
          <p:cNvPr id="262" name="Google Shape;262;g20504761c68_0_332"/>
          <p:cNvSpPr txBox="1"/>
          <p:nvPr/>
        </p:nvSpPr>
        <p:spPr>
          <a:xfrm>
            <a:off x="8614375" y="62689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  <p:sp>
        <p:nvSpPr>
          <p:cNvPr id="263" name="Google Shape;263;g20504761c68_0_332"/>
          <p:cNvSpPr/>
          <p:nvPr/>
        </p:nvSpPr>
        <p:spPr>
          <a:xfrm>
            <a:off x="4031755" y="5385529"/>
            <a:ext cx="2756100" cy="588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g20504761c68_0_3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3408" y="759525"/>
            <a:ext cx="4872007" cy="1735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0504761c68_0_23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Transformer’s </a:t>
            </a:r>
            <a:r>
              <a:rPr b="1" lang="en-US"/>
              <a:t>Architecture</a:t>
            </a:r>
            <a:endParaRPr b="1"/>
          </a:p>
        </p:txBody>
      </p:sp>
      <p:sp>
        <p:nvSpPr>
          <p:cNvPr id="271" name="Google Shape;271;g20504761c68_0_23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2" name="Google Shape;272;g20504761c68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938" y="1234825"/>
            <a:ext cx="3705100" cy="51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20504761c68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4387" y="2417375"/>
            <a:ext cx="2040700" cy="301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0504761c68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9362" y="2627978"/>
            <a:ext cx="2040700" cy="25893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g20504761c68_0_23"/>
          <p:cNvCxnSpPr/>
          <p:nvPr/>
        </p:nvCxnSpPr>
        <p:spPr>
          <a:xfrm flipH="1">
            <a:off x="4340750" y="2593125"/>
            <a:ext cx="1472400" cy="7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76" name="Google Shape;276;g20504761c68_0_23"/>
          <p:cNvCxnSpPr/>
          <p:nvPr/>
        </p:nvCxnSpPr>
        <p:spPr>
          <a:xfrm rot="10800000">
            <a:off x="4340750" y="3666325"/>
            <a:ext cx="1500900" cy="15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77" name="Google Shape;277;g20504761c68_0_23"/>
          <p:cNvCxnSpPr/>
          <p:nvPr/>
        </p:nvCxnSpPr>
        <p:spPr>
          <a:xfrm flipH="1">
            <a:off x="7428325" y="2906575"/>
            <a:ext cx="1310400" cy="7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78" name="Google Shape;278;g20504761c68_0_23"/>
          <p:cNvCxnSpPr/>
          <p:nvPr/>
        </p:nvCxnSpPr>
        <p:spPr>
          <a:xfrm rot="10800000">
            <a:off x="7485200" y="4160750"/>
            <a:ext cx="1377000" cy="9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79" name="Google Shape;279;g20504761c68_0_23"/>
          <p:cNvSpPr/>
          <p:nvPr/>
        </p:nvSpPr>
        <p:spPr>
          <a:xfrm>
            <a:off x="2183600" y="3267525"/>
            <a:ext cx="1026900" cy="55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20504761c68_0_23"/>
          <p:cNvSpPr/>
          <p:nvPr/>
        </p:nvSpPr>
        <p:spPr>
          <a:xfrm>
            <a:off x="2183600" y="4056325"/>
            <a:ext cx="1026900" cy="55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0504761c68_0_23"/>
          <p:cNvSpPr txBox="1"/>
          <p:nvPr/>
        </p:nvSpPr>
        <p:spPr>
          <a:xfrm>
            <a:off x="362250" y="3979925"/>
            <a:ext cx="11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Benchmark</a:t>
            </a:r>
            <a:endParaRPr/>
          </a:p>
        </p:txBody>
      </p:sp>
      <p:cxnSp>
        <p:nvCxnSpPr>
          <p:cNvPr id="282" name="Google Shape;282;g20504761c68_0_23"/>
          <p:cNvCxnSpPr>
            <a:endCxn id="279" idx="1"/>
          </p:cNvCxnSpPr>
          <p:nvPr/>
        </p:nvCxnSpPr>
        <p:spPr>
          <a:xfrm flipH="1" rot="10800000">
            <a:off x="1472300" y="3542925"/>
            <a:ext cx="711300" cy="42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g20504761c68_0_23"/>
          <p:cNvCxnSpPr>
            <a:stCxn id="281" idx="3"/>
            <a:endCxn id="280" idx="1"/>
          </p:cNvCxnSpPr>
          <p:nvPr/>
        </p:nvCxnSpPr>
        <p:spPr>
          <a:xfrm>
            <a:off x="1483050" y="4180025"/>
            <a:ext cx="700500" cy="15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" name="Google Shape;284;g20504761c68_0_23"/>
          <p:cNvSpPr txBox="1"/>
          <p:nvPr/>
        </p:nvSpPr>
        <p:spPr>
          <a:xfrm>
            <a:off x="1713350" y="2867325"/>
            <a:ext cx="9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Encoder</a:t>
            </a:r>
            <a:endParaRPr/>
          </a:p>
        </p:txBody>
      </p:sp>
      <p:sp>
        <p:nvSpPr>
          <p:cNvPr id="285" name="Google Shape;285;g20504761c68_0_23"/>
          <p:cNvSpPr txBox="1"/>
          <p:nvPr/>
        </p:nvSpPr>
        <p:spPr>
          <a:xfrm>
            <a:off x="4340750" y="2017175"/>
            <a:ext cx="9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Decoder</a:t>
            </a:r>
            <a:endParaRPr/>
          </a:p>
        </p:txBody>
      </p:sp>
      <p:sp>
        <p:nvSpPr>
          <p:cNvPr id="286" name="Google Shape;286;g20504761c68_0_23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0811c78a6f_0_91"/>
          <p:cNvSpPr txBox="1"/>
          <p:nvPr>
            <p:ph type="title"/>
          </p:nvPr>
        </p:nvSpPr>
        <p:spPr>
          <a:xfrm>
            <a:off x="3684275" y="1859225"/>
            <a:ext cx="4044300" cy="5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Preliminary Analysis</a:t>
            </a:r>
            <a:endParaRPr b="1"/>
          </a:p>
        </p:txBody>
      </p:sp>
      <p:sp>
        <p:nvSpPr>
          <p:cNvPr id="293" name="Google Shape;293;g20811c78a6f_0_91"/>
          <p:cNvSpPr txBox="1"/>
          <p:nvPr>
            <p:ph idx="1" type="body"/>
          </p:nvPr>
        </p:nvSpPr>
        <p:spPr>
          <a:xfrm>
            <a:off x="3620700" y="2714888"/>
            <a:ext cx="4950600" cy="16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Transformer Vectorization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Benchmark Evaluation</a:t>
            </a:r>
            <a:endParaRPr sz="2400"/>
          </a:p>
        </p:txBody>
      </p:sp>
      <p:sp>
        <p:nvSpPr>
          <p:cNvPr id="294" name="Google Shape;294;g20811c78a6f_0_91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5" name="Google Shape;295;g20811c78a6f_0_91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0504761c68_0_498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Transformer Vectorization: Multihead Attention</a:t>
            </a:r>
            <a:endParaRPr b="1"/>
          </a:p>
        </p:txBody>
      </p:sp>
      <p:sp>
        <p:nvSpPr>
          <p:cNvPr id="302" name="Google Shape;302;g20504761c68_0_498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g20504761c68_0_498"/>
          <p:cNvSpPr txBox="1"/>
          <p:nvPr/>
        </p:nvSpPr>
        <p:spPr>
          <a:xfrm>
            <a:off x="2079474" y="2367611"/>
            <a:ext cx="45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x</a:t>
            </a:r>
            <a:endParaRPr sz="1100"/>
          </a:p>
        </p:txBody>
      </p:sp>
      <p:sp>
        <p:nvSpPr>
          <p:cNvPr id="304" name="Google Shape;304;g20504761c68_0_498"/>
          <p:cNvSpPr txBox="1"/>
          <p:nvPr/>
        </p:nvSpPr>
        <p:spPr>
          <a:xfrm>
            <a:off x="1127575" y="1916275"/>
            <a:ext cx="235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S</a:t>
            </a:r>
            <a:r>
              <a:rPr i="1" lang="en-US" sz="1000">
                <a:solidFill>
                  <a:srgbClr val="1C4587"/>
                </a:solidFill>
              </a:rPr>
              <a:t> x E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64x768</a:t>
            </a:r>
            <a:endParaRPr i="1" sz="1000">
              <a:solidFill>
                <a:srgbClr val="1C4587"/>
              </a:solidFill>
            </a:endParaRPr>
          </a:p>
        </p:txBody>
      </p:sp>
      <p:grpSp>
        <p:nvGrpSpPr>
          <p:cNvPr id="305" name="Google Shape;305;g20504761c68_0_498"/>
          <p:cNvGrpSpPr/>
          <p:nvPr/>
        </p:nvGrpSpPr>
        <p:grpSpPr>
          <a:xfrm>
            <a:off x="2032700" y="782825"/>
            <a:ext cx="4237325" cy="2952023"/>
            <a:chOff x="2032700" y="782825"/>
            <a:chExt cx="4237325" cy="2952023"/>
          </a:xfrm>
        </p:grpSpPr>
        <p:sp>
          <p:nvSpPr>
            <p:cNvPr id="306" name="Google Shape;306;g20504761c68_0_498"/>
            <p:cNvSpPr/>
            <p:nvPr/>
          </p:nvSpPr>
          <p:spPr>
            <a:xfrm>
              <a:off x="4260537" y="1275415"/>
              <a:ext cx="885000" cy="6354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Bias</a:t>
              </a:r>
              <a:endParaRPr b="1" sz="800"/>
            </a:p>
          </p:txBody>
        </p:sp>
        <p:sp>
          <p:nvSpPr>
            <p:cNvPr id="307" name="Google Shape;307;g20504761c68_0_498"/>
            <p:cNvSpPr/>
            <p:nvPr/>
          </p:nvSpPr>
          <p:spPr>
            <a:xfrm>
              <a:off x="4260465" y="2173299"/>
              <a:ext cx="885000" cy="6354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Bias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Transpose</a:t>
              </a:r>
              <a:endParaRPr b="1" sz="800"/>
            </a:p>
          </p:txBody>
        </p:sp>
        <p:sp>
          <p:nvSpPr>
            <p:cNvPr id="308" name="Google Shape;308;g20504761c68_0_498"/>
            <p:cNvSpPr/>
            <p:nvPr/>
          </p:nvSpPr>
          <p:spPr>
            <a:xfrm>
              <a:off x="4260537" y="3071152"/>
              <a:ext cx="885000" cy="6354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Bias</a:t>
              </a:r>
              <a:endParaRPr b="1" sz="800"/>
            </a:p>
          </p:txBody>
        </p:sp>
        <p:cxnSp>
          <p:nvCxnSpPr>
            <p:cNvPr id="309" name="Google Shape;309;g20504761c68_0_498"/>
            <p:cNvCxnSpPr>
              <a:stCxn id="303" idx="3"/>
              <a:endCxn id="306" idx="1"/>
            </p:cNvCxnSpPr>
            <p:nvPr/>
          </p:nvCxnSpPr>
          <p:spPr>
            <a:xfrm flipH="1" rot="10800000">
              <a:off x="2534574" y="1593011"/>
              <a:ext cx="1725900" cy="951600"/>
            </a:xfrm>
            <a:prstGeom prst="curvedConnector3">
              <a:avLst>
                <a:gd fmla="val 49997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310" name="Google Shape;310;g20504761c68_0_498"/>
            <p:cNvCxnSpPr>
              <a:stCxn id="303" idx="3"/>
              <a:endCxn id="307" idx="1"/>
            </p:cNvCxnSpPr>
            <p:nvPr/>
          </p:nvCxnSpPr>
          <p:spPr>
            <a:xfrm flipH="1" rot="10800000">
              <a:off x="2534574" y="2490911"/>
              <a:ext cx="1725900" cy="53700"/>
            </a:xfrm>
            <a:prstGeom prst="curvedConnector3">
              <a:avLst>
                <a:gd fmla="val 50003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311" name="Google Shape;311;g20504761c68_0_498"/>
            <p:cNvCxnSpPr>
              <a:stCxn id="303" idx="3"/>
              <a:endCxn id="308" idx="1"/>
            </p:cNvCxnSpPr>
            <p:nvPr/>
          </p:nvCxnSpPr>
          <p:spPr>
            <a:xfrm>
              <a:off x="2534574" y="2544611"/>
              <a:ext cx="1725900" cy="844200"/>
            </a:xfrm>
            <a:prstGeom prst="curvedConnector3">
              <a:avLst>
                <a:gd fmla="val 49997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312" name="Google Shape;312;g20504761c68_0_498"/>
            <p:cNvSpPr txBox="1"/>
            <p:nvPr/>
          </p:nvSpPr>
          <p:spPr>
            <a:xfrm>
              <a:off x="4843230" y="1153015"/>
              <a:ext cx="88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Q</a:t>
              </a:r>
              <a:endParaRPr sz="1100"/>
            </a:p>
          </p:txBody>
        </p:sp>
        <p:sp>
          <p:nvSpPr>
            <p:cNvPr id="313" name="Google Shape;313;g20504761c68_0_498"/>
            <p:cNvSpPr txBox="1"/>
            <p:nvPr/>
          </p:nvSpPr>
          <p:spPr>
            <a:xfrm>
              <a:off x="4912362" y="2128269"/>
              <a:ext cx="88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K^T</a:t>
              </a:r>
              <a:endParaRPr sz="1100"/>
            </a:p>
          </p:txBody>
        </p:sp>
        <p:sp>
          <p:nvSpPr>
            <p:cNvPr id="314" name="Google Shape;314;g20504761c68_0_498"/>
            <p:cNvSpPr txBox="1"/>
            <p:nvPr/>
          </p:nvSpPr>
          <p:spPr>
            <a:xfrm>
              <a:off x="4843230" y="3278812"/>
              <a:ext cx="88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V</a:t>
              </a:r>
              <a:endParaRPr sz="1100"/>
            </a:p>
          </p:txBody>
        </p:sp>
        <p:sp>
          <p:nvSpPr>
            <p:cNvPr id="315" name="Google Shape;315;g20504761c68_0_498"/>
            <p:cNvSpPr txBox="1"/>
            <p:nvPr/>
          </p:nvSpPr>
          <p:spPr>
            <a:xfrm>
              <a:off x="2032700" y="828050"/>
              <a:ext cx="2358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E </a:t>
              </a:r>
              <a:r>
                <a:rPr i="1" lang="en-US" sz="1000">
                  <a:solidFill>
                    <a:srgbClr val="1C4587"/>
                  </a:solidFill>
                </a:rPr>
                <a:t>x H*P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768x768</a:t>
              </a:r>
              <a:endParaRPr i="1" sz="1000">
                <a:solidFill>
                  <a:srgbClr val="1C4587"/>
                </a:solidFill>
              </a:endParaRPr>
            </a:p>
          </p:txBody>
        </p:sp>
        <p:sp>
          <p:nvSpPr>
            <p:cNvPr id="316" name="Google Shape;316;g20504761c68_0_498"/>
            <p:cNvSpPr txBox="1"/>
            <p:nvPr/>
          </p:nvSpPr>
          <p:spPr>
            <a:xfrm>
              <a:off x="3010049" y="1275446"/>
              <a:ext cx="52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Wq</a:t>
              </a:r>
              <a:endParaRPr sz="1100"/>
            </a:p>
          </p:txBody>
        </p:sp>
        <p:sp>
          <p:nvSpPr>
            <p:cNvPr id="317" name="Google Shape;317;g20504761c68_0_498"/>
            <p:cNvSpPr txBox="1"/>
            <p:nvPr/>
          </p:nvSpPr>
          <p:spPr>
            <a:xfrm>
              <a:off x="3002006" y="2173740"/>
              <a:ext cx="52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Wk</a:t>
              </a:r>
              <a:endParaRPr sz="1100"/>
            </a:p>
          </p:txBody>
        </p:sp>
        <p:sp>
          <p:nvSpPr>
            <p:cNvPr id="318" name="Google Shape;318;g20504761c68_0_498"/>
            <p:cNvSpPr txBox="1"/>
            <p:nvPr/>
          </p:nvSpPr>
          <p:spPr>
            <a:xfrm>
              <a:off x="3002281" y="3380848"/>
              <a:ext cx="52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Wv</a:t>
              </a:r>
              <a:endParaRPr sz="1100"/>
            </a:p>
          </p:txBody>
        </p:sp>
        <p:cxnSp>
          <p:nvCxnSpPr>
            <p:cNvPr id="319" name="Google Shape;319;g20504761c68_0_498"/>
            <p:cNvCxnSpPr>
              <a:stCxn id="316" idx="3"/>
              <a:endCxn id="306" idx="1"/>
            </p:cNvCxnSpPr>
            <p:nvPr/>
          </p:nvCxnSpPr>
          <p:spPr>
            <a:xfrm>
              <a:off x="3535049" y="1452446"/>
              <a:ext cx="725400" cy="140700"/>
            </a:xfrm>
            <a:prstGeom prst="curvedConnector3">
              <a:avLst>
                <a:gd fmla="val 50006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320" name="Google Shape;320;g20504761c68_0_498"/>
            <p:cNvCxnSpPr>
              <a:stCxn id="317" idx="3"/>
              <a:endCxn id="307" idx="1"/>
            </p:cNvCxnSpPr>
            <p:nvPr/>
          </p:nvCxnSpPr>
          <p:spPr>
            <a:xfrm>
              <a:off x="3527006" y="2350740"/>
              <a:ext cx="733500" cy="140400"/>
            </a:xfrm>
            <a:prstGeom prst="curvedConnector3">
              <a:avLst>
                <a:gd fmla="val 49997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321" name="Google Shape;321;g20504761c68_0_498"/>
            <p:cNvCxnSpPr>
              <a:stCxn id="318" idx="3"/>
              <a:endCxn id="308" idx="1"/>
            </p:cNvCxnSpPr>
            <p:nvPr/>
          </p:nvCxnSpPr>
          <p:spPr>
            <a:xfrm flipH="1" rot="10800000">
              <a:off x="3527281" y="3388948"/>
              <a:ext cx="733200" cy="168900"/>
            </a:xfrm>
            <a:prstGeom prst="curvedConnector3">
              <a:avLst>
                <a:gd fmla="val 50004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322" name="Google Shape;322;g20504761c68_0_498"/>
            <p:cNvSpPr txBox="1"/>
            <p:nvPr/>
          </p:nvSpPr>
          <p:spPr>
            <a:xfrm>
              <a:off x="4301425" y="782825"/>
              <a:ext cx="1968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H x (S</a:t>
              </a:r>
              <a:r>
                <a:rPr i="1" lang="en-US" sz="1000">
                  <a:solidFill>
                    <a:srgbClr val="1C4587"/>
                  </a:solidFill>
                </a:rPr>
                <a:t> x P)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12x64x64</a:t>
              </a:r>
              <a:endParaRPr i="1" sz="1000">
                <a:solidFill>
                  <a:srgbClr val="1C4587"/>
                </a:solidFill>
              </a:endParaRPr>
            </a:p>
          </p:txBody>
        </p:sp>
      </p:grpSp>
      <p:grpSp>
        <p:nvGrpSpPr>
          <p:cNvPr id="323" name="Google Shape;323;g20504761c68_0_498"/>
          <p:cNvGrpSpPr/>
          <p:nvPr/>
        </p:nvGrpSpPr>
        <p:grpSpPr>
          <a:xfrm>
            <a:off x="5145465" y="1495378"/>
            <a:ext cx="1938690" cy="1893474"/>
            <a:chOff x="5145465" y="1495378"/>
            <a:chExt cx="1938690" cy="1893474"/>
          </a:xfrm>
        </p:grpSpPr>
        <p:cxnSp>
          <p:nvCxnSpPr>
            <p:cNvPr id="324" name="Google Shape;324;g20504761c68_0_498"/>
            <p:cNvCxnSpPr>
              <a:stCxn id="306" idx="3"/>
              <a:endCxn id="325" idx="1"/>
            </p:cNvCxnSpPr>
            <p:nvPr/>
          </p:nvCxnSpPr>
          <p:spPr>
            <a:xfrm>
              <a:off x="5145537" y="1593115"/>
              <a:ext cx="733500" cy="899400"/>
            </a:xfrm>
            <a:prstGeom prst="curvedConnector3">
              <a:avLst>
                <a:gd fmla="val 50006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326" name="Google Shape;326;g20504761c68_0_498"/>
            <p:cNvCxnSpPr>
              <a:stCxn id="307" idx="3"/>
              <a:endCxn id="325" idx="1"/>
            </p:cNvCxnSpPr>
            <p:nvPr/>
          </p:nvCxnSpPr>
          <p:spPr>
            <a:xfrm>
              <a:off x="5145465" y="2490999"/>
              <a:ext cx="733500" cy="1500"/>
            </a:xfrm>
            <a:prstGeom prst="curvedConnector3">
              <a:avLst>
                <a:gd fmla="val 50011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327" name="Google Shape;327;g20504761c68_0_498"/>
            <p:cNvSpPr/>
            <p:nvPr/>
          </p:nvSpPr>
          <p:spPr>
            <a:xfrm>
              <a:off x="6049155" y="1907280"/>
              <a:ext cx="1035000" cy="719700"/>
            </a:xfrm>
            <a:prstGeom prst="rect">
              <a:avLst/>
            </a:prstGeom>
            <a:solidFill>
              <a:srgbClr val="8E7CC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Self-Attention</a:t>
              </a:r>
              <a:endParaRPr b="1" sz="800"/>
            </a:p>
          </p:txBody>
        </p:sp>
        <p:sp>
          <p:nvSpPr>
            <p:cNvPr id="328" name="Google Shape;328;g20504761c68_0_498"/>
            <p:cNvSpPr/>
            <p:nvPr/>
          </p:nvSpPr>
          <p:spPr>
            <a:xfrm>
              <a:off x="5995488" y="1984925"/>
              <a:ext cx="1035000" cy="719700"/>
            </a:xfrm>
            <a:prstGeom prst="rect">
              <a:avLst/>
            </a:prstGeom>
            <a:solidFill>
              <a:srgbClr val="8E7CC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Self-Attention</a:t>
              </a:r>
              <a:endParaRPr b="1" sz="800"/>
            </a:p>
          </p:txBody>
        </p:sp>
        <p:sp>
          <p:nvSpPr>
            <p:cNvPr id="329" name="Google Shape;329;g20504761c68_0_498"/>
            <p:cNvSpPr/>
            <p:nvPr/>
          </p:nvSpPr>
          <p:spPr>
            <a:xfrm>
              <a:off x="5941822" y="2050940"/>
              <a:ext cx="1035000" cy="719700"/>
            </a:xfrm>
            <a:prstGeom prst="rect">
              <a:avLst/>
            </a:prstGeom>
            <a:solidFill>
              <a:srgbClr val="8E7CC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Self-Attention</a:t>
              </a:r>
              <a:endParaRPr b="1" sz="800"/>
            </a:p>
          </p:txBody>
        </p:sp>
        <p:sp>
          <p:nvSpPr>
            <p:cNvPr id="325" name="Google Shape;325;g20504761c68_0_498"/>
            <p:cNvSpPr/>
            <p:nvPr/>
          </p:nvSpPr>
          <p:spPr>
            <a:xfrm>
              <a:off x="5878947" y="2132618"/>
              <a:ext cx="1035000" cy="719700"/>
            </a:xfrm>
            <a:prstGeom prst="rect">
              <a:avLst/>
            </a:prstGeom>
            <a:solidFill>
              <a:srgbClr val="8E7CC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Self-Attention</a:t>
              </a:r>
              <a:endParaRPr b="1" sz="800"/>
            </a:p>
          </p:txBody>
        </p:sp>
        <p:cxnSp>
          <p:nvCxnSpPr>
            <p:cNvPr id="330" name="Google Shape;330;g20504761c68_0_498"/>
            <p:cNvCxnSpPr>
              <a:stCxn id="308" idx="3"/>
              <a:endCxn id="325" idx="1"/>
            </p:cNvCxnSpPr>
            <p:nvPr/>
          </p:nvCxnSpPr>
          <p:spPr>
            <a:xfrm flipH="1" rot="10800000">
              <a:off x="5145537" y="2492452"/>
              <a:ext cx="733500" cy="896400"/>
            </a:xfrm>
            <a:prstGeom prst="curvedConnector3">
              <a:avLst>
                <a:gd fmla="val 50006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331" name="Google Shape;331;g20504761c68_0_498"/>
            <p:cNvSpPr/>
            <p:nvPr/>
          </p:nvSpPr>
          <p:spPr>
            <a:xfrm rot="2603439">
              <a:off x="5800398" y="1685810"/>
              <a:ext cx="203939" cy="47023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g20504761c68_0_498"/>
            <p:cNvSpPr txBox="1"/>
            <p:nvPr/>
          </p:nvSpPr>
          <p:spPr>
            <a:xfrm>
              <a:off x="5599581" y="1495378"/>
              <a:ext cx="243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H</a:t>
              </a:r>
              <a:endParaRPr sz="1100"/>
            </a:p>
          </p:txBody>
        </p:sp>
      </p:grpSp>
      <p:grpSp>
        <p:nvGrpSpPr>
          <p:cNvPr id="333" name="Google Shape;333;g20504761c68_0_498"/>
          <p:cNvGrpSpPr/>
          <p:nvPr/>
        </p:nvGrpSpPr>
        <p:grpSpPr>
          <a:xfrm>
            <a:off x="6496716" y="782826"/>
            <a:ext cx="4367464" cy="1968789"/>
            <a:chOff x="6496716" y="782826"/>
            <a:chExt cx="4367464" cy="1968789"/>
          </a:xfrm>
        </p:grpSpPr>
        <p:sp>
          <p:nvSpPr>
            <p:cNvPr id="334" name="Google Shape;334;g20504761c68_0_498"/>
            <p:cNvSpPr/>
            <p:nvPr/>
          </p:nvSpPr>
          <p:spPr>
            <a:xfrm>
              <a:off x="7254679" y="2116215"/>
              <a:ext cx="885000" cy="6354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Bias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Residual</a:t>
              </a:r>
              <a:endParaRPr b="1" sz="800"/>
            </a:p>
          </p:txBody>
        </p:sp>
        <p:sp>
          <p:nvSpPr>
            <p:cNvPr id="335" name="Google Shape;335;g20504761c68_0_498"/>
            <p:cNvSpPr/>
            <p:nvPr/>
          </p:nvSpPr>
          <p:spPr>
            <a:xfrm>
              <a:off x="8363718" y="2145681"/>
              <a:ext cx="915300" cy="5763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Dropout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LayerNorm</a:t>
              </a:r>
              <a:endParaRPr b="1" sz="800"/>
            </a:p>
          </p:txBody>
        </p:sp>
        <p:sp>
          <p:nvSpPr>
            <p:cNvPr id="336" name="Google Shape;336;g20504761c68_0_498"/>
            <p:cNvSpPr txBox="1"/>
            <p:nvPr/>
          </p:nvSpPr>
          <p:spPr>
            <a:xfrm>
              <a:off x="7434813" y="1097842"/>
              <a:ext cx="52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Wo</a:t>
              </a:r>
              <a:endParaRPr sz="1100"/>
            </a:p>
          </p:txBody>
        </p:sp>
        <p:sp>
          <p:nvSpPr>
            <p:cNvPr id="337" name="Google Shape;337;g20504761c68_0_498"/>
            <p:cNvSpPr txBox="1"/>
            <p:nvPr/>
          </p:nvSpPr>
          <p:spPr>
            <a:xfrm>
              <a:off x="6496716" y="782826"/>
              <a:ext cx="2401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H x (P </a:t>
              </a:r>
              <a:r>
                <a:rPr i="1" lang="en-US" sz="1000">
                  <a:solidFill>
                    <a:srgbClr val="1C4587"/>
                  </a:solidFill>
                </a:rPr>
                <a:t>x E)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12x64x768</a:t>
              </a:r>
              <a:endParaRPr i="1" sz="1000">
                <a:solidFill>
                  <a:srgbClr val="1C4587"/>
                </a:solidFill>
              </a:endParaRPr>
            </a:p>
          </p:txBody>
        </p:sp>
        <p:cxnSp>
          <p:nvCxnSpPr>
            <p:cNvPr id="338" name="Google Shape;338;g20504761c68_0_498"/>
            <p:cNvCxnSpPr>
              <a:stCxn id="334" idx="3"/>
              <a:endCxn id="335" idx="1"/>
            </p:cNvCxnSpPr>
            <p:nvPr/>
          </p:nvCxnSpPr>
          <p:spPr>
            <a:xfrm>
              <a:off x="8139679" y="2433915"/>
              <a:ext cx="224100" cy="600"/>
            </a:xfrm>
            <a:prstGeom prst="curvedConnector3">
              <a:avLst>
                <a:gd fmla="val 50029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339" name="Google Shape;339;g20504761c68_0_498"/>
            <p:cNvSpPr txBox="1"/>
            <p:nvPr/>
          </p:nvSpPr>
          <p:spPr>
            <a:xfrm>
              <a:off x="9526623" y="2233796"/>
              <a:ext cx="5409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y</a:t>
              </a:r>
              <a:endParaRPr sz="1100"/>
            </a:p>
          </p:txBody>
        </p:sp>
        <p:sp>
          <p:nvSpPr>
            <p:cNvPr id="340" name="Google Shape;340;g20504761c68_0_498"/>
            <p:cNvSpPr txBox="1"/>
            <p:nvPr/>
          </p:nvSpPr>
          <p:spPr>
            <a:xfrm>
              <a:off x="8462979" y="1593034"/>
              <a:ext cx="2401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S</a:t>
              </a:r>
              <a:r>
                <a:rPr i="1" lang="en-US" sz="1000">
                  <a:solidFill>
                    <a:srgbClr val="1C4587"/>
                  </a:solidFill>
                </a:rPr>
                <a:t> x E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64x768</a:t>
              </a:r>
              <a:endParaRPr i="1" sz="1000">
                <a:solidFill>
                  <a:srgbClr val="1C4587"/>
                </a:solidFill>
              </a:endParaRPr>
            </a:p>
          </p:txBody>
        </p:sp>
        <p:cxnSp>
          <p:nvCxnSpPr>
            <p:cNvPr id="341" name="Google Shape;341;g20504761c68_0_498"/>
            <p:cNvCxnSpPr>
              <a:stCxn id="335" idx="3"/>
            </p:cNvCxnSpPr>
            <p:nvPr/>
          </p:nvCxnSpPr>
          <p:spPr>
            <a:xfrm>
              <a:off x="9279018" y="2433831"/>
              <a:ext cx="225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2" name="Google Shape;342;g20504761c68_0_498"/>
            <p:cNvSpPr/>
            <p:nvPr/>
          </p:nvSpPr>
          <p:spPr>
            <a:xfrm rot="-7651147">
              <a:off x="6998679" y="2299649"/>
              <a:ext cx="21181" cy="268221"/>
            </a:xfrm>
            <a:prstGeom prst="leftBracket">
              <a:avLst>
                <a:gd fmla="val 8333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43" name="Google Shape;343;g20504761c68_0_498"/>
            <p:cNvCxnSpPr>
              <a:stCxn id="342" idx="1"/>
              <a:endCxn id="334" idx="1"/>
            </p:cNvCxnSpPr>
            <p:nvPr/>
          </p:nvCxnSpPr>
          <p:spPr>
            <a:xfrm flipH="1" rot="10800000">
              <a:off x="7015719" y="2434060"/>
              <a:ext cx="239100" cy="8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4" name="Google Shape;344;g20504761c68_0_498"/>
            <p:cNvCxnSpPr>
              <a:stCxn id="336" idx="2"/>
              <a:endCxn id="334" idx="0"/>
            </p:cNvCxnSpPr>
            <p:nvPr/>
          </p:nvCxnSpPr>
          <p:spPr>
            <a:xfrm>
              <a:off x="7697313" y="1451842"/>
              <a:ext cx="0" cy="664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aphicFrame>
        <p:nvGraphicFramePr>
          <p:cNvPr id="345" name="Google Shape;345;g20504761c68_0_498"/>
          <p:cNvGraphicFramePr/>
          <p:nvPr/>
        </p:nvGraphicFramePr>
        <p:xfrm>
          <a:off x="202300" y="3734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{5069166E-94D1-46BF-8738-C7AF37F46CFA}</a:tableStyleId>
              </a:tblPr>
              <a:tblGrid>
                <a:gridCol w="995450"/>
                <a:gridCol w="995450"/>
                <a:gridCol w="995450"/>
              </a:tblGrid>
              <a:tr h="51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S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sequence length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64~512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E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embedding size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768~1280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H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# heads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12~16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P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projection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64~80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F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Feed Forward size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3072~5120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6" name="Google Shape;346;g20504761c68_0_498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  <p:grpSp>
        <p:nvGrpSpPr>
          <p:cNvPr id="347" name="Google Shape;347;g20504761c68_0_498"/>
          <p:cNvGrpSpPr/>
          <p:nvPr/>
        </p:nvGrpSpPr>
        <p:grpSpPr>
          <a:xfrm>
            <a:off x="3383788" y="3075325"/>
            <a:ext cx="6168500" cy="3691275"/>
            <a:chOff x="3383788" y="3075325"/>
            <a:chExt cx="6168500" cy="3691275"/>
          </a:xfrm>
        </p:grpSpPr>
        <p:grpSp>
          <p:nvGrpSpPr>
            <p:cNvPr id="348" name="Google Shape;348;g20504761c68_0_498"/>
            <p:cNvGrpSpPr/>
            <p:nvPr/>
          </p:nvGrpSpPr>
          <p:grpSpPr>
            <a:xfrm>
              <a:off x="3383788" y="3075325"/>
              <a:ext cx="6168500" cy="3691275"/>
              <a:chOff x="3383788" y="3075325"/>
              <a:chExt cx="6168500" cy="3691275"/>
            </a:xfrm>
          </p:grpSpPr>
          <p:sp>
            <p:nvSpPr>
              <p:cNvPr id="349" name="Google Shape;349;g20504761c68_0_498"/>
              <p:cNvSpPr txBox="1"/>
              <p:nvPr/>
            </p:nvSpPr>
            <p:spPr>
              <a:xfrm>
                <a:off x="3849225" y="4633325"/>
                <a:ext cx="760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Q(i)</a:t>
                </a:r>
                <a:endParaRPr sz="1100"/>
              </a:p>
            </p:txBody>
          </p:sp>
          <p:sp>
            <p:nvSpPr>
              <p:cNvPr id="350" name="Google Shape;350;g20504761c68_0_498"/>
              <p:cNvSpPr/>
              <p:nvPr/>
            </p:nvSpPr>
            <p:spPr>
              <a:xfrm>
                <a:off x="5145487" y="4955200"/>
                <a:ext cx="760500" cy="511200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/>
                  <a:t>MatMul</a:t>
                </a:r>
                <a:endParaRPr b="1" sz="800"/>
              </a:p>
            </p:txBody>
          </p:sp>
          <p:cxnSp>
            <p:nvCxnSpPr>
              <p:cNvPr id="351" name="Google Shape;351;g20504761c68_0_498"/>
              <p:cNvCxnSpPr>
                <a:stCxn id="349" idx="3"/>
                <a:endCxn id="350" idx="1"/>
              </p:cNvCxnSpPr>
              <p:nvPr/>
            </p:nvCxnSpPr>
            <p:spPr>
              <a:xfrm>
                <a:off x="4609725" y="4810325"/>
                <a:ext cx="535800" cy="400500"/>
              </a:xfrm>
              <a:prstGeom prst="curvedConnector3">
                <a:avLst>
                  <a:gd fmla="val 49996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352" name="Google Shape;352;g20504761c68_0_498"/>
              <p:cNvCxnSpPr>
                <a:stCxn id="353" idx="3"/>
                <a:endCxn id="350" idx="1"/>
              </p:cNvCxnSpPr>
              <p:nvPr/>
            </p:nvCxnSpPr>
            <p:spPr>
              <a:xfrm flipH="1" rot="10800000">
                <a:off x="4609725" y="5210788"/>
                <a:ext cx="535800" cy="614100"/>
              </a:xfrm>
              <a:prstGeom prst="curvedConnector3">
                <a:avLst>
                  <a:gd fmla="val 49996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354" name="Google Shape;354;g20504761c68_0_498"/>
              <p:cNvSpPr txBox="1"/>
              <p:nvPr/>
            </p:nvSpPr>
            <p:spPr>
              <a:xfrm>
                <a:off x="3849250" y="6412600"/>
                <a:ext cx="760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V(i)</a:t>
                </a:r>
                <a:endParaRPr sz="1100"/>
              </a:p>
            </p:txBody>
          </p:sp>
          <p:sp>
            <p:nvSpPr>
              <p:cNvPr id="355" name="Google Shape;355;g20504761c68_0_498"/>
              <p:cNvSpPr/>
              <p:nvPr/>
            </p:nvSpPr>
            <p:spPr>
              <a:xfrm>
                <a:off x="7530912" y="5635125"/>
                <a:ext cx="760500" cy="511200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/>
                  <a:t>MatMul</a:t>
                </a:r>
                <a:endParaRPr b="1" sz="800"/>
              </a:p>
            </p:txBody>
          </p:sp>
          <p:sp>
            <p:nvSpPr>
              <p:cNvPr id="356" name="Google Shape;356;g20504761c68_0_498"/>
              <p:cNvSpPr/>
              <p:nvPr/>
            </p:nvSpPr>
            <p:spPr>
              <a:xfrm>
                <a:off x="6295050" y="5020000"/>
                <a:ext cx="588600" cy="381600"/>
              </a:xfrm>
              <a:prstGeom prst="rect">
                <a:avLst/>
              </a:prstGeom>
              <a:solidFill>
                <a:srgbClr val="FFAB4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800"/>
                  <a:t>Softmax</a:t>
                </a:r>
                <a:endParaRPr b="1" sz="800"/>
              </a:p>
            </p:txBody>
          </p:sp>
          <p:cxnSp>
            <p:nvCxnSpPr>
              <p:cNvPr id="357" name="Google Shape;357;g20504761c68_0_498"/>
              <p:cNvCxnSpPr>
                <a:stCxn id="350" idx="3"/>
                <a:endCxn id="356" idx="1"/>
              </p:cNvCxnSpPr>
              <p:nvPr/>
            </p:nvCxnSpPr>
            <p:spPr>
              <a:xfrm>
                <a:off x="5905987" y="5210800"/>
                <a:ext cx="389100" cy="600"/>
              </a:xfrm>
              <a:prstGeom prst="curvedConnector3">
                <a:avLst>
                  <a:gd fmla="val 49995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358" name="Google Shape;358;g20504761c68_0_498"/>
              <p:cNvCxnSpPr>
                <a:stCxn id="354" idx="3"/>
                <a:endCxn id="355" idx="1"/>
              </p:cNvCxnSpPr>
              <p:nvPr/>
            </p:nvCxnSpPr>
            <p:spPr>
              <a:xfrm flipH="1" rot="10800000">
                <a:off x="4609750" y="5890600"/>
                <a:ext cx="2921100" cy="699000"/>
              </a:xfrm>
              <a:prstGeom prst="curvedConnector3">
                <a:avLst>
                  <a:gd fmla="val 50001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cxnSp>
            <p:nvCxnSpPr>
              <p:cNvPr id="359" name="Google Shape;359;g20504761c68_0_498"/>
              <p:cNvCxnSpPr>
                <a:stCxn id="356" idx="3"/>
                <a:endCxn id="355" idx="1"/>
              </p:cNvCxnSpPr>
              <p:nvPr/>
            </p:nvCxnSpPr>
            <p:spPr>
              <a:xfrm>
                <a:off x="6883650" y="5210800"/>
                <a:ext cx="647400" cy="679800"/>
              </a:xfrm>
              <a:prstGeom prst="curvedConnector3">
                <a:avLst>
                  <a:gd fmla="val 49989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353" name="Google Shape;353;g20504761c68_0_498"/>
              <p:cNvSpPr txBox="1"/>
              <p:nvPr/>
            </p:nvSpPr>
            <p:spPr>
              <a:xfrm>
                <a:off x="3849225" y="5647888"/>
                <a:ext cx="760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K(i)^T</a:t>
                </a:r>
                <a:endParaRPr sz="1100"/>
              </a:p>
            </p:txBody>
          </p:sp>
          <p:sp>
            <p:nvSpPr>
              <p:cNvPr id="360" name="Google Shape;360;g20504761c68_0_498"/>
              <p:cNvSpPr txBox="1"/>
              <p:nvPr/>
            </p:nvSpPr>
            <p:spPr>
              <a:xfrm>
                <a:off x="6890208" y="4931311"/>
                <a:ext cx="4506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A</a:t>
                </a:r>
                <a:endParaRPr sz="1100"/>
              </a:p>
            </p:txBody>
          </p:sp>
          <p:cxnSp>
            <p:nvCxnSpPr>
              <p:cNvPr id="361" name="Google Shape;361;g20504761c68_0_498"/>
              <p:cNvCxnSpPr>
                <a:stCxn id="355" idx="3"/>
              </p:cNvCxnSpPr>
              <p:nvPr/>
            </p:nvCxnSpPr>
            <p:spPr>
              <a:xfrm>
                <a:off x="8291412" y="5890725"/>
                <a:ext cx="319500" cy="5400"/>
              </a:xfrm>
              <a:prstGeom prst="curvedConnector3">
                <a:avLst>
                  <a:gd fmla="val 50000" name="adj1"/>
                </a:avLst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cxnSp>
          <p:sp>
            <p:nvSpPr>
              <p:cNvPr id="362" name="Google Shape;362;g20504761c68_0_498"/>
              <p:cNvSpPr txBox="1"/>
              <p:nvPr/>
            </p:nvSpPr>
            <p:spPr>
              <a:xfrm>
                <a:off x="8610928" y="5713750"/>
                <a:ext cx="5286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M2</a:t>
                </a:r>
                <a:endParaRPr sz="1100"/>
              </a:p>
            </p:txBody>
          </p:sp>
          <p:sp>
            <p:nvSpPr>
              <p:cNvPr id="363" name="Google Shape;363;g20504761c68_0_498"/>
              <p:cNvSpPr txBox="1"/>
              <p:nvPr/>
            </p:nvSpPr>
            <p:spPr>
              <a:xfrm>
                <a:off x="8068488" y="5281700"/>
                <a:ext cx="14838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000">
                    <a:solidFill>
                      <a:srgbClr val="1C4587"/>
                    </a:solidFill>
                  </a:rPr>
                  <a:t>S</a:t>
                </a:r>
                <a:r>
                  <a:rPr i="1" lang="en-US" sz="1000">
                    <a:solidFill>
                      <a:srgbClr val="1C4587"/>
                    </a:solidFill>
                  </a:rPr>
                  <a:t> x P</a:t>
                </a:r>
                <a:endParaRPr i="1" sz="1000">
                  <a:solidFill>
                    <a:srgbClr val="1C4587"/>
                  </a:solidFill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000">
                    <a:solidFill>
                      <a:srgbClr val="1C4587"/>
                    </a:solidFill>
                  </a:rPr>
                  <a:t>64x64</a:t>
                </a:r>
                <a:endParaRPr i="1" sz="1000">
                  <a:solidFill>
                    <a:srgbClr val="1C4587"/>
                  </a:solidFill>
                </a:endParaRPr>
              </a:p>
            </p:txBody>
          </p:sp>
          <p:sp>
            <p:nvSpPr>
              <p:cNvPr id="364" name="Google Shape;364;g20504761c68_0_498"/>
              <p:cNvSpPr txBox="1"/>
              <p:nvPr/>
            </p:nvSpPr>
            <p:spPr>
              <a:xfrm>
                <a:off x="3383788" y="4212363"/>
                <a:ext cx="16914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000">
                    <a:solidFill>
                      <a:srgbClr val="1C4587"/>
                    </a:solidFill>
                  </a:rPr>
                  <a:t>S</a:t>
                </a:r>
                <a:r>
                  <a:rPr i="1" lang="en-US" sz="1000">
                    <a:solidFill>
                      <a:srgbClr val="1C4587"/>
                    </a:solidFill>
                  </a:rPr>
                  <a:t> x P</a:t>
                </a:r>
                <a:endParaRPr i="1" sz="1000">
                  <a:solidFill>
                    <a:srgbClr val="1C4587"/>
                  </a:solidFill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000">
                    <a:solidFill>
                      <a:srgbClr val="1C4587"/>
                    </a:solidFill>
                  </a:rPr>
                  <a:t>64x64</a:t>
                </a:r>
                <a:endParaRPr i="1" sz="1000">
                  <a:solidFill>
                    <a:srgbClr val="1C4587"/>
                  </a:solidFill>
                </a:endParaRPr>
              </a:p>
            </p:txBody>
          </p:sp>
          <p:sp>
            <p:nvSpPr>
              <p:cNvPr id="365" name="Google Shape;365;g20504761c68_0_498"/>
              <p:cNvSpPr txBox="1"/>
              <p:nvPr/>
            </p:nvSpPr>
            <p:spPr>
              <a:xfrm>
                <a:off x="5502516" y="4566413"/>
                <a:ext cx="12246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000">
                    <a:solidFill>
                      <a:srgbClr val="1C4587"/>
                    </a:solidFill>
                  </a:rPr>
                  <a:t>S</a:t>
                </a:r>
                <a:r>
                  <a:rPr i="1" lang="en-US" sz="1000">
                    <a:solidFill>
                      <a:srgbClr val="1C4587"/>
                    </a:solidFill>
                  </a:rPr>
                  <a:t> x S</a:t>
                </a:r>
                <a:endParaRPr i="1" sz="1000">
                  <a:solidFill>
                    <a:srgbClr val="1C4587"/>
                  </a:solidFill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-US" sz="1000">
                    <a:solidFill>
                      <a:srgbClr val="1C4587"/>
                    </a:solidFill>
                  </a:rPr>
                  <a:t>64x64</a:t>
                </a:r>
                <a:endParaRPr i="1" sz="1000">
                  <a:solidFill>
                    <a:srgbClr val="1C4587"/>
                  </a:solidFill>
                </a:endParaRPr>
              </a:p>
            </p:txBody>
          </p:sp>
          <p:sp>
            <p:nvSpPr>
              <p:cNvPr id="366" name="Google Shape;366;g20504761c68_0_498"/>
              <p:cNvSpPr/>
              <p:nvPr/>
            </p:nvSpPr>
            <p:spPr>
              <a:xfrm rot="10800000">
                <a:off x="6206550" y="3075325"/>
                <a:ext cx="379800" cy="15147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7" name="Google Shape;367;g20504761c68_0_498"/>
            <p:cNvSpPr txBox="1"/>
            <p:nvPr/>
          </p:nvSpPr>
          <p:spPr>
            <a:xfrm>
              <a:off x="5870683" y="4933336"/>
              <a:ext cx="450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M1</a:t>
              </a:r>
              <a:endParaRPr sz="1100"/>
            </a:p>
          </p:txBody>
        </p:sp>
        <p:sp>
          <p:nvSpPr>
            <p:cNvPr id="368" name="Google Shape;368;g20504761c68_0_498"/>
            <p:cNvSpPr txBox="1"/>
            <p:nvPr/>
          </p:nvSpPr>
          <p:spPr>
            <a:xfrm>
              <a:off x="6503191" y="4580988"/>
              <a:ext cx="122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S</a:t>
              </a:r>
              <a:r>
                <a:rPr i="1" lang="en-US" sz="1000">
                  <a:solidFill>
                    <a:srgbClr val="1C4587"/>
                  </a:solidFill>
                </a:rPr>
                <a:t> x S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64x64</a:t>
              </a:r>
              <a:endParaRPr i="1" sz="1000">
                <a:solidFill>
                  <a:srgbClr val="1C4587"/>
                </a:solidFill>
              </a:endParaRPr>
            </a:p>
          </p:txBody>
        </p:sp>
      </p:grpSp>
      <p:sp>
        <p:nvSpPr>
          <p:cNvPr id="369" name="Google Shape;369;g20504761c68_0_498"/>
          <p:cNvSpPr txBox="1"/>
          <p:nvPr/>
        </p:nvSpPr>
        <p:spPr>
          <a:xfrm>
            <a:off x="372625" y="3228900"/>
            <a:ext cx="264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Naming Convention from [1]</a:t>
            </a:r>
            <a:endParaRPr i="1"/>
          </a:p>
        </p:txBody>
      </p:sp>
      <p:sp>
        <p:nvSpPr>
          <p:cNvPr id="370" name="Google Shape;370;g20504761c68_0_498"/>
          <p:cNvSpPr txBox="1"/>
          <p:nvPr/>
        </p:nvSpPr>
        <p:spPr>
          <a:xfrm>
            <a:off x="9503375" y="988275"/>
            <a:ext cx="20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 model: H*P = E</a:t>
            </a:r>
            <a:endParaRPr/>
          </a:p>
        </p:txBody>
      </p:sp>
      <p:sp>
        <p:nvSpPr>
          <p:cNvPr id="371" name="Google Shape;371;g20504761c68_0_498"/>
          <p:cNvSpPr txBox="1"/>
          <p:nvPr/>
        </p:nvSpPr>
        <p:spPr>
          <a:xfrm>
            <a:off x="2206150" y="6488650"/>
            <a:ext cx="175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[1]: MCU is all you need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ETH Zürich">
  <a:themeElements>
    <a:clrScheme name="ETH Züric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ETH Züric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2022-06-15T12:30:48Z</dcterms:created>
  <dc:creator>Xiaorui Yin</dc:creator>
</cp:coreProperties>
</file>